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53"/>
  </p:notesMasterIdLst>
  <p:sldIdLst>
    <p:sldId id="614" r:id="rId2"/>
    <p:sldId id="562" r:id="rId3"/>
    <p:sldId id="583" r:id="rId4"/>
    <p:sldId id="563" r:id="rId5"/>
    <p:sldId id="564" r:id="rId6"/>
    <p:sldId id="601" r:id="rId7"/>
    <p:sldId id="565" r:id="rId8"/>
    <p:sldId id="567" r:id="rId9"/>
    <p:sldId id="629" r:id="rId10"/>
    <p:sldId id="584" r:id="rId11"/>
    <p:sldId id="568" r:id="rId12"/>
    <p:sldId id="573" r:id="rId13"/>
    <p:sldId id="569" r:id="rId14"/>
    <p:sldId id="570" r:id="rId15"/>
    <p:sldId id="571" r:id="rId16"/>
    <p:sldId id="572" r:id="rId17"/>
    <p:sldId id="597" r:id="rId18"/>
    <p:sldId id="585" r:id="rId19"/>
    <p:sldId id="574" r:id="rId20"/>
    <p:sldId id="350" r:id="rId21"/>
    <p:sldId id="344" r:id="rId22"/>
    <p:sldId id="325" r:id="rId23"/>
    <p:sldId id="342" r:id="rId24"/>
    <p:sldId id="594" r:id="rId25"/>
    <p:sldId id="575" r:id="rId26"/>
    <p:sldId id="633" r:id="rId27"/>
    <p:sldId id="615" r:id="rId28"/>
    <p:sldId id="632" r:id="rId29"/>
    <p:sldId id="630" r:id="rId30"/>
    <p:sldId id="619" r:id="rId31"/>
    <p:sldId id="576" r:id="rId32"/>
    <p:sldId id="550" r:id="rId33"/>
    <p:sldId id="578" r:id="rId34"/>
    <p:sldId id="579" r:id="rId35"/>
    <p:sldId id="580" r:id="rId36"/>
    <p:sldId id="608" r:id="rId37"/>
    <p:sldId id="555" r:id="rId38"/>
    <p:sldId id="620" r:id="rId39"/>
    <p:sldId id="621" r:id="rId40"/>
    <p:sldId id="622" r:id="rId41"/>
    <p:sldId id="623" r:id="rId42"/>
    <p:sldId id="626" r:id="rId43"/>
    <p:sldId id="599" r:id="rId44"/>
    <p:sldId id="624" r:id="rId45"/>
    <p:sldId id="625" r:id="rId46"/>
    <p:sldId id="628" r:id="rId47"/>
    <p:sldId id="627" r:id="rId48"/>
    <p:sldId id="610" r:id="rId49"/>
    <p:sldId id="554" r:id="rId50"/>
    <p:sldId id="582" r:id="rId51"/>
    <p:sldId id="504" r:id="rId52"/>
  </p:sldIdLst>
  <p:sldSz cx="12192000" cy="6858000"/>
  <p:notesSz cx="6858000" cy="9144000"/>
  <p:embeddedFontLst>
    <p:embeddedFont>
      <p:font typeface="Arial Black" panose="020B0604020202020204" pitchFamily="34" charset="0"/>
      <p:bold r:id="rId54"/>
    </p:embeddedFont>
    <p:embeddedFont>
      <p:font typeface="Arial Narrow" panose="020B0604020202020204" pitchFamily="34" charset="0"/>
      <p:regular r:id="rId55"/>
      <p:bold r:id="rId56"/>
      <p:italic r:id="rId57"/>
      <p:boldItalic r:id="rId58"/>
    </p:embeddedFont>
    <p:embeddedFont>
      <p:font typeface="Comic Sans MS" panose="030F0902030302020204" pitchFamily="66" charset="0"/>
      <p:regular r:id="rId59"/>
    </p:embeddedFont>
    <p:embeddedFont>
      <p:font typeface="Open Sans" panose="020B0606030504020204" pitchFamily="34" charset="0"/>
      <p:regular r:id="rId60"/>
      <p:bold r:id="rId61"/>
      <p:italic r:id="rId62"/>
      <p:boldItalic r:id="rId63"/>
    </p:embeddedFont>
    <p:embeddedFont>
      <p:font typeface="Prequel Demo" pitchFamily="2" charset="0"/>
      <p:regular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78">
          <p15:clr>
            <a:srgbClr val="A4A3A4"/>
          </p15:clr>
        </p15:guide>
        <p15:guide id="2" pos="4815">
          <p15:clr>
            <a:srgbClr val="A4A3A4"/>
          </p15:clr>
        </p15:guide>
        <p15:guide id="3" pos="302">
          <p15:clr>
            <a:srgbClr val="A4A3A4"/>
          </p15:clr>
        </p15:guide>
        <p15:guide id="4" pos="2638">
          <p15:clr>
            <a:srgbClr val="A4A3A4"/>
          </p15:clr>
        </p15:guide>
        <p15:guide id="5" orient="horz" pos="754">
          <p15:clr>
            <a:srgbClr val="A4A3A4"/>
          </p15:clr>
        </p15:guide>
        <p15:guide id="6" orient="horz" pos="595">
          <p15:clr>
            <a:srgbClr val="A4A3A4"/>
          </p15:clr>
        </p15:guide>
        <p15:guide id="7" pos="7559">
          <p15:clr>
            <a:srgbClr val="A4A3A4"/>
          </p15:clr>
        </p15:guide>
        <p15:guide id="8" orient="horz" pos="2273">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n090hZ1UrZOWm0e6xVzzbJRni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73904"/>
  </p:normalViewPr>
  <p:slideViewPr>
    <p:cSldViewPr snapToGrid="0">
      <p:cViewPr varScale="1">
        <p:scale>
          <a:sx n="74" d="100"/>
          <a:sy n="74" d="100"/>
        </p:scale>
        <p:origin x="2088" y="464"/>
      </p:cViewPr>
      <p:guideLst>
        <p:guide orient="horz" pos="4178"/>
        <p:guide pos="4815"/>
        <p:guide pos="302"/>
        <p:guide pos="2638"/>
        <p:guide orient="horz" pos="754"/>
        <p:guide orient="horz" pos="595"/>
        <p:guide pos="7559"/>
        <p:guide orient="horz" pos="2273"/>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6" Type="http://customschemas.google.com/relationships/presentationmetadata" Target="metadata"/><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E6051-694B-1EED-CBDD-A6D04B6254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33EF4-9F00-A1CA-1E72-3D6A029A1F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A95161-1B86-5250-C64E-F73EBB8FB2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944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938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CH" dirty="0"/>
              <a:t>The original game was </a:t>
            </a:r>
            <a:r>
              <a:rPr lang="de-CH" dirty="0" err="1"/>
              <a:t>developed</a:t>
            </a:r>
            <a:r>
              <a:rPr lang="de-CH" dirty="0"/>
              <a:t> </a:t>
            </a:r>
            <a:r>
              <a:rPr lang="de-CH" dirty="0" err="1"/>
              <a:t>for</a:t>
            </a:r>
            <a:r>
              <a:rPr lang="de-CH" dirty="0"/>
              <a:t> </a:t>
            </a:r>
            <a:r>
              <a:rPr lang="de-CH" dirty="0" err="1"/>
              <a:t>children</a:t>
            </a:r>
            <a:r>
              <a:rPr lang="de-CH" dirty="0"/>
              <a:t> </a:t>
            </a:r>
            <a:r>
              <a:rPr lang="de-CH" dirty="0" err="1"/>
              <a:t>facing</a:t>
            </a:r>
            <a:r>
              <a:rPr lang="de-CH" dirty="0"/>
              <a:t> </a:t>
            </a:r>
            <a:r>
              <a:rPr lang="de-CH" dirty="0" err="1"/>
              <a:t>the</a:t>
            </a:r>
            <a:r>
              <a:rPr lang="de-CH" dirty="0"/>
              <a:t> </a:t>
            </a:r>
            <a:r>
              <a:rPr lang="de-CH" dirty="0" err="1"/>
              <a:t>trauma</a:t>
            </a:r>
            <a:r>
              <a:rPr lang="de-CH" dirty="0"/>
              <a:t> </a:t>
            </a:r>
            <a:r>
              <a:rPr lang="de-CH" dirty="0" err="1"/>
              <a:t>of</a:t>
            </a:r>
            <a:r>
              <a:rPr lang="de-CH" dirty="0"/>
              <a:t> a </a:t>
            </a:r>
            <a:r>
              <a:rPr lang="de-CH" dirty="0" err="1"/>
              <a:t>serious</a:t>
            </a:r>
            <a:r>
              <a:rPr lang="de-CH" dirty="0"/>
              <a:t> </a:t>
            </a:r>
            <a:r>
              <a:rPr lang="de-CH" dirty="0" err="1"/>
              <a:t>illness</a:t>
            </a:r>
            <a:r>
              <a:rPr lang="de-CH" dirty="0"/>
              <a:t>, like </a:t>
            </a:r>
            <a:r>
              <a:rPr lang="de-CH" dirty="0" err="1"/>
              <a:t>cancer</a:t>
            </a:r>
            <a:r>
              <a:rPr lang="de-CH" dirty="0"/>
              <a:t>. </a:t>
            </a:r>
          </a:p>
          <a:p>
            <a:pPr marL="0" lvl="0" indent="0" algn="l" rtl="0">
              <a:spcBef>
                <a:spcPts val="0"/>
              </a:spcBef>
              <a:spcAft>
                <a:spcPts val="0"/>
              </a:spcAft>
              <a:buNone/>
            </a:pPr>
            <a:r>
              <a:rPr lang="de-CH" dirty="0"/>
              <a:t>Sheri </a:t>
            </a:r>
            <a:r>
              <a:rPr lang="de-CH" dirty="0" err="1"/>
              <a:t>our</a:t>
            </a:r>
            <a:r>
              <a:rPr lang="de-CH" dirty="0"/>
              <a:t> </a:t>
            </a:r>
            <a:r>
              <a:rPr lang="de-CH" dirty="0" err="1"/>
              <a:t>founder</a:t>
            </a:r>
            <a:r>
              <a:rPr lang="de-CH" dirty="0"/>
              <a:t> </a:t>
            </a:r>
            <a:r>
              <a:rPr lang="de-CH" dirty="0" err="1"/>
              <a:t>is</a:t>
            </a:r>
            <a:r>
              <a:rPr lang="de-CH" dirty="0"/>
              <a:t> a </a:t>
            </a:r>
            <a:r>
              <a:rPr lang="de-CH" dirty="0" err="1"/>
              <a:t>brain</a:t>
            </a:r>
            <a:r>
              <a:rPr lang="de-CH" dirty="0"/>
              <a:t> </a:t>
            </a:r>
            <a:r>
              <a:rPr lang="de-CH" dirty="0" err="1"/>
              <a:t>cancer</a:t>
            </a:r>
            <a:r>
              <a:rPr lang="de-CH" dirty="0"/>
              <a:t> </a:t>
            </a:r>
            <a:r>
              <a:rPr lang="de-CH" dirty="0" err="1"/>
              <a:t>surviver</a:t>
            </a:r>
            <a:r>
              <a:rPr lang="de-CH" dirty="0"/>
              <a:t> </a:t>
            </a:r>
            <a:r>
              <a:rPr lang="de-CH" dirty="0" err="1"/>
              <a:t>herself</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The </a:t>
            </a:r>
            <a:r>
              <a:rPr lang="de-CH" dirty="0" err="1"/>
              <a:t>process</a:t>
            </a:r>
            <a:r>
              <a:rPr lang="de-CH" dirty="0"/>
              <a:t> in </a:t>
            </a:r>
            <a:r>
              <a:rPr lang="de-CH" dirty="0" err="1"/>
              <a:t>the</a:t>
            </a:r>
            <a:r>
              <a:rPr lang="de-CH" dirty="0"/>
              <a:t> game </a:t>
            </a:r>
            <a:r>
              <a:rPr lang="de-CH" dirty="0" err="1"/>
              <a:t>is</a:t>
            </a:r>
            <a:r>
              <a:rPr lang="de-CH" dirty="0"/>
              <a:t> </a:t>
            </a:r>
            <a:r>
              <a:rPr lang="de-CH" dirty="0" err="1"/>
              <a:t>based</a:t>
            </a:r>
            <a:r>
              <a:rPr lang="de-CH" dirty="0"/>
              <a:t> on </a:t>
            </a:r>
            <a:r>
              <a:rPr lang="de-CH" dirty="0" err="1"/>
              <a:t>dealing</a:t>
            </a:r>
            <a:r>
              <a:rPr lang="de-CH" dirty="0"/>
              <a:t> </a:t>
            </a:r>
            <a:r>
              <a:rPr lang="de-CH" dirty="0" err="1"/>
              <a:t>with</a:t>
            </a:r>
            <a:r>
              <a:rPr lang="de-CH" dirty="0"/>
              <a:t> </a:t>
            </a:r>
            <a:r>
              <a:rPr lang="de-CH" dirty="0" err="1"/>
              <a:t>loss</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r>
              <a:rPr lang="de-CH" dirty="0"/>
              <a:t>Interaction: </a:t>
            </a:r>
            <a:r>
              <a:rPr lang="de-CH" dirty="0" err="1"/>
              <a:t>what</a:t>
            </a:r>
            <a:r>
              <a:rPr lang="de-CH" dirty="0"/>
              <a:t> </a:t>
            </a:r>
            <a:r>
              <a:rPr lang="de-CH" dirty="0" err="1"/>
              <a:t>is</a:t>
            </a:r>
            <a:r>
              <a:rPr lang="de-CH" dirty="0"/>
              <a:t> </a:t>
            </a:r>
            <a:r>
              <a:rPr lang="de-CH" dirty="0" err="1"/>
              <a:t>your</a:t>
            </a:r>
            <a:r>
              <a:rPr lang="de-CH" dirty="0"/>
              <a:t> </a:t>
            </a:r>
            <a:r>
              <a:rPr lang="de-CH" dirty="0" err="1"/>
              <a:t>experience</a:t>
            </a:r>
            <a:r>
              <a:rPr lang="de-CH" dirty="0"/>
              <a:t> </a:t>
            </a:r>
            <a:r>
              <a:rPr lang="de-CH" dirty="0" err="1"/>
              <a:t>with</a:t>
            </a:r>
            <a:r>
              <a:rPr lang="de-CH" dirty="0"/>
              <a:t> </a:t>
            </a:r>
            <a:r>
              <a:rPr lang="de-CH" dirty="0" err="1"/>
              <a:t>this</a:t>
            </a:r>
            <a:r>
              <a:rPr lang="de-CH" dirty="0"/>
              <a:t> </a:t>
            </a:r>
            <a:r>
              <a:rPr lang="de-CH" dirty="0" err="1"/>
              <a:t>model</a:t>
            </a:r>
            <a:r>
              <a:rPr lang="de-CH" dirty="0"/>
              <a:t>?</a:t>
            </a:r>
          </a:p>
          <a:p>
            <a:pPr marL="0" lvl="0" indent="0" algn="l" rtl="0">
              <a:spcBef>
                <a:spcPts val="0"/>
              </a:spcBef>
              <a:spcAft>
                <a:spcPts val="0"/>
              </a:spcAft>
              <a:buNone/>
            </a:pPr>
            <a:endParaRPr lang="de-CH" dirty="0"/>
          </a:p>
          <a:p>
            <a:pPr marL="0" lvl="0" indent="0" algn="l" rtl="0">
              <a:spcBef>
                <a:spcPts val="0"/>
              </a:spcBef>
              <a:spcAft>
                <a:spcPts val="0"/>
              </a:spcAft>
              <a:buNone/>
            </a:pPr>
            <a:endParaRPr dirty="0"/>
          </a:p>
        </p:txBody>
      </p:sp>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060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1"/>
              </a:buClr>
              <a:buSzPts val="1100"/>
              <a:buFont typeface="Calibri"/>
              <a:buNone/>
            </a:pPr>
            <a:endParaRPr dirty="0"/>
          </a:p>
          <a:p>
            <a:pPr marL="0" lvl="0" indent="0" algn="l" rtl="0">
              <a:lnSpc>
                <a:spcPct val="115000"/>
              </a:lnSpc>
              <a:spcBef>
                <a:spcPts val="0"/>
              </a:spcBef>
              <a:spcAft>
                <a:spcPts val="0"/>
              </a:spcAft>
              <a:buClr>
                <a:schemeClr val="dk1"/>
              </a:buClr>
              <a:buSzPts val="1100"/>
              <a:buFont typeface="Calibri"/>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1"/>
              </a:buClr>
              <a:buSzPts val="1100"/>
              <a:buFont typeface="Calibri"/>
              <a:buNone/>
            </a:pPr>
            <a:endParaRPr dirty="0"/>
          </a:p>
          <a:p>
            <a:pPr marL="0" lvl="0" indent="0" algn="l" rtl="0">
              <a:lnSpc>
                <a:spcPct val="115000"/>
              </a:lnSpc>
              <a:spcBef>
                <a:spcPts val="0"/>
              </a:spcBef>
              <a:spcAft>
                <a:spcPts val="0"/>
              </a:spcAft>
              <a:buClr>
                <a:schemeClr val="dk1"/>
              </a:buClr>
              <a:buSzPts val="1100"/>
              <a:buFont typeface="Calibri"/>
              <a:buNone/>
            </a:pPr>
            <a:r>
              <a:rPr lang="de-CH" dirty="0" err="1"/>
              <a:t>There</a:t>
            </a:r>
            <a:r>
              <a:rPr lang="de-CH" dirty="0"/>
              <a:t> </a:t>
            </a:r>
            <a:r>
              <a:rPr lang="de-CH" dirty="0" err="1"/>
              <a:t>are</a:t>
            </a:r>
            <a:r>
              <a:rPr lang="de-CH" dirty="0"/>
              <a:t> </a:t>
            </a:r>
            <a:r>
              <a:rPr lang="de-CH" dirty="0" err="1"/>
              <a:t>three</a:t>
            </a:r>
            <a:r>
              <a:rPr lang="de-CH" dirty="0"/>
              <a:t> </a:t>
            </a:r>
            <a:r>
              <a:rPr lang="de-CH" dirty="0" err="1"/>
              <a:t>levels</a:t>
            </a:r>
            <a:r>
              <a:rPr lang="de-CH" dirty="0"/>
              <a:t> in </a:t>
            </a:r>
            <a:r>
              <a:rPr lang="de-CH" dirty="0" err="1"/>
              <a:t>the</a:t>
            </a:r>
            <a:r>
              <a:rPr lang="de-CH" dirty="0"/>
              <a:t> game.</a:t>
            </a:r>
            <a:endParaRPr dirty="0"/>
          </a:p>
        </p:txBody>
      </p:sp>
    </p:spTree>
    <p:extLst>
      <p:ext uri="{BB962C8B-B14F-4D97-AF65-F5344CB8AC3E}">
        <p14:creationId xmlns:p14="http://schemas.microsoft.com/office/powerpoint/2010/main" val="3091021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CH" dirty="0"/>
              <a:t>The </a:t>
            </a:r>
            <a:r>
              <a:rPr lang="de-CH" dirty="0" err="1"/>
              <a:t>third</a:t>
            </a:r>
            <a:r>
              <a:rPr lang="de-CH" dirty="0"/>
              <a:t> </a:t>
            </a:r>
            <a:r>
              <a:rPr lang="de-CH" dirty="0" err="1"/>
              <a:t>study</a:t>
            </a:r>
            <a:r>
              <a:rPr lang="de-CH" dirty="0"/>
              <a:t> </a:t>
            </a:r>
            <a:r>
              <a:rPr lang="de-CH" dirty="0" err="1"/>
              <a:t>from</a:t>
            </a:r>
            <a:r>
              <a:rPr lang="de-CH" dirty="0"/>
              <a:t> Colombia </a:t>
            </a:r>
            <a:r>
              <a:rPr lang="de-CH" dirty="0" err="1"/>
              <a:t>is</a:t>
            </a:r>
            <a:r>
              <a:rPr lang="de-CH" dirty="0"/>
              <a:t> </a:t>
            </a:r>
            <a:r>
              <a:rPr lang="de-CH" dirty="0" err="1"/>
              <a:t>being</a:t>
            </a:r>
            <a:r>
              <a:rPr lang="de-CH" dirty="0"/>
              <a:t> </a:t>
            </a:r>
            <a:r>
              <a:rPr lang="de-CH" dirty="0" err="1"/>
              <a:t>published</a:t>
            </a:r>
            <a:r>
              <a:rPr lang="de-CH" dirty="0"/>
              <a:t> and I will send.</a:t>
            </a:r>
            <a:endParaRPr dirty="0"/>
          </a:p>
        </p:txBody>
      </p:sp>
      <p:sp>
        <p:nvSpPr>
          <p:cNvPr id="104" name="Google Shape;1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93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bb2f5be6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bb2f5be6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53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140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979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Welcome</a:t>
            </a:r>
          </a:p>
          <a:p>
            <a:r>
              <a:rPr lang="de-CH" dirty="0"/>
              <a:t>Interactive </a:t>
            </a:r>
            <a:r>
              <a:rPr lang="de-CH" dirty="0" err="1"/>
              <a:t>session</a:t>
            </a:r>
            <a:endParaRPr lang="de-CH" dirty="0"/>
          </a:p>
          <a:p>
            <a:r>
              <a:rPr lang="de-CH" dirty="0"/>
              <a:t>Questions on </a:t>
            </a:r>
            <a:r>
              <a:rPr lang="de-CH" dirty="0" err="1"/>
              <a:t>the</a:t>
            </a:r>
            <a:r>
              <a:rPr lang="de-CH" dirty="0"/>
              <a:t> </a:t>
            </a:r>
            <a:r>
              <a:rPr lang="de-CH" dirty="0" err="1"/>
              <a:t>go</a:t>
            </a:r>
            <a:endParaRPr lang="de-CH" dirty="0"/>
          </a:p>
          <a:p>
            <a:r>
              <a:rPr lang="de-CH" dirty="0"/>
              <a:t>Break </a:t>
            </a:r>
            <a:r>
              <a:rPr lang="de-CH" dirty="0" err="1"/>
              <a:t>when</a:t>
            </a:r>
            <a:r>
              <a:rPr lang="de-CH" dirty="0"/>
              <a:t> </a:t>
            </a:r>
            <a:r>
              <a:rPr lang="de-CH" dirty="0" err="1"/>
              <a:t>needed</a:t>
            </a:r>
            <a:endParaRPr lang="en-C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98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5480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whole school classes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9186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materials are here in English and in Turkish – We can create a site for Turkish easily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2253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a:t>
            </a:r>
          </a:p>
          <a:p>
            <a:r>
              <a:rPr lang="en-US" dirty="0"/>
              <a:t>Self in app</a:t>
            </a:r>
          </a:p>
          <a:p>
            <a:r>
              <a:rPr lang="en-US" dirty="0"/>
              <a:t>Group workshops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74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group is instructed to stand facing each other in two rows, between them a ribbon will be placed on the floor. As they feel identified with the questions posed, they will take a step forward if it happens at times, two steps if it is a daily theme. </a:t>
            </a:r>
          </a:p>
          <a:p>
            <a:endParaRPr lang="en-US" dirty="0"/>
          </a:p>
          <a:p>
            <a:r>
              <a:rPr lang="en-US" dirty="0"/>
              <a:t>- Who likes rap?</a:t>
            </a:r>
          </a:p>
          <a:p>
            <a:r>
              <a:rPr lang="en-US" dirty="0"/>
              <a:t>- Who likes hip hop?</a:t>
            </a:r>
          </a:p>
          <a:p>
            <a:r>
              <a:rPr lang="en-US" dirty="0"/>
              <a:t>- Who likes salsa?</a:t>
            </a:r>
          </a:p>
          <a:p>
            <a:r>
              <a:rPr lang="en-US" dirty="0"/>
              <a:t>- Who likes rock?</a:t>
            </a:r>
          </a:p>
          <a:p>
            <a:r>
              <a:rPr lang="en-US" dirty="0"/>
              <a:t>- Who likes reggaeton?</a:t>
            </a:r>
          </a:p>
          <a:p>
            <a:r>
              <a:rPr lang="en-US" dirty="0"/>
              <a:t>- Who feels affected by insecurity?</a:t>
            </a:r>
          </a:p>
          <a:p>
            <a:r>
              <a:rPr lang="en-US" dirty="0"/>
              <a:t>- Who feels affected by loss?</a:t>
            </a:r>
          </a:p>
          <a:p>
            <a:r>
              <a:rPr lang="en-US" dirty="0"/>
              <a:t>- Who feels affected by isolation?</a:t>
            </a:r>
          </a:p>
          <a:p>
            <a:r>
              <a:rPr lang="en-US" dirty="0"/>
              <a:t>- Who feels affected by stigma?</a:t>
            </a:r>
          </a:p>
          <a:p>
            <a:r>
              <a:rPr lang="en-US" dirty="0"/>
              <a:t>- Who feels affected by material deprivation?</a:t>
            </a:r>
          </a:p>
          <a:p>
            <a:r>
              <a:rPr lang="en-US" dirty="0"/>
              <a:t>- Who would like to reconcile with another person?</a:t>
            </a:r>
          </a:p>
          <a:p>
            <a:endParaRPr lang="en-US" dirty="0"/>
          </a:p>
          <a:p>
            <a:r>
              <a:rPr lang="en-US" dirty="0"/>
              <a:t>At the end give time for reflection</a:t>
            </a:r>
          </a:p>
          <a:p>
            <a:endParaRPr lang="en-US" dirty="0"/>
          </a:p>
          <a:p>
            <a:r>
              <a:rPr lang="en-US" b="1" dirty="0"/>
              <a:t>Turkey:</a:t>
            </a:r>
          </a:p>
          <a:p>
            <a:r>
              <a:rPr lang="en-US" dirty="0"/>
              <a:t>New music / rap / games</a:t>
            </a:r>
          </a:p>
          <a:p>
            <a:r>
              <a:rPr lang="en-US" dirty="0"/>
              <a:t>New movies</a:t>
            </a:r>
          </a:p>
          <a:p>
            <a:r>
              <a:rPr lang="en-US" dirty="0"/>
              <a:t>New TV series</a:t>
            </a:r>
          </a:p>
          <a:p>
            <a:r>
              <a:rPr lang="en-US" dirty="0"/>
              <a:t>Not feeling understood</a:t>
            </a:r>
          </a:p>
          <a:p>
            <a:r>
              <a:rPr lang="en-US" dirty="0"/>
              <a:t>Feeling lonely</a:t>
            </a:r>
          </a:p>
          <a:p>
            <a:r>
              <a:rPr lang="en-US" dirty="0"/>
              <a:t>Lines from films</a:t>
            </a:r>
          </a:p>
          <a:p>
            <a:r>
              <a:rPr lang="en-US" dirty="0"/>
              <a:t>Feeling safe </a:t>
            </a:r>
          </a:p>
          <a:p>
            <a:r>
              <a:rPr lang="en-US" dirty="0"/>
              <a:t>Lack of privacy in transitional living situation</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5337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plays, and all participants walk around the room, slow then faster. At one point the facilitator stops the music and calls out an emotion, i.e. “joy” – everybody freezes and expresses that emotion. Everyone takes a moment to look at each other. Then the music restarts and the process is repeated several times.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8004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452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347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805D-DF63-7D63-03B0-A6A16EFF59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791F6-8B99-30EF-C150-A331E7F8A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13E4C-9340-894B-C11E-86FACF876A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FAE77F-2D56-4682-A98D-272C4EFD599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3349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717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7218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39079-634F-64C4-B81E-F0B147B5E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7EBF9-6FDD-3BEF-59AA-2D3891745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E5D98-7A55-8E5F-5B33-B77D4B5E1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074C55-10C3-8EDE-DD5E-0EF91F2DED9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9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144B-1E0A-CB3A-6A8B-0C550434E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BCA61-A272-506E-48FE-5E3E2DE62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3B1B5-B00A-01F8-299A-63B21CF8E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4BA7C-E570-FEBA-083F-AE812C35FF6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2116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E132-08A3-6B2B-BDA9-3240D3EE7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FD40E-68EA-B55E-DADE-C84AA2F1F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FA978-2C8D-F3CD-B305-504999EEE5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6A98D1-1992-6A38-D36A-3810A6D927C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6679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76FCC-1812-A3DE-4C5C-C14199909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FECA3-F40B-663A-FFF3-1725FE94B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350A0-568E-8037-F175-E16FB976C5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B5464-0430-FB11-2A56-A07552F88C5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7725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7686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4DCBE-FF9A-9748-BCCA-A2B5C1BF6490}" type="slidenum">
              <a:rPr lang="en-US" smtClean="0"/>
              <a:t>51</a:t>
            </a:fld>
            <a:endParaRPr lang="en-US"/>
          </a:p>
        </p:txBody>
      </p:sp>
    </p:spTree>
    <p:extLst>
      <p:ext uri="{BB962C8B-B14F-4D97-AF65-F5344CB8AC3E}">
        <p14:creationId xmlns:p14="http://schemas.microsoft.com/office/powerpoint/2010/main" val="321454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games change lives?</a:t>
            </a:r>
          </a:p>
          <a:p>
            <a:r>
              <a:rPr lang="en-US" dirty="0"/>
              <a:t>Have we changed all players’ lives? No</a:t>
            </a:r>
          </a:p>
          <a:p>
            <a:r>
              <a:rPr lang="en-US" dirty="0"/>
              <a:t>But for those we did – it was a very meaningful change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531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games change lives?</a:t>
            </a:r>
          </a:p>
          <a:p>
            <a:r>
              <a:rPr lang="en-US" dirty="0"/>
              <a:t>Have we changed all players’ lives? No</a:t>
            </a:r>
          </a:p>
          <a:p>
            <a:r>
              <a:rPr lang="en-US" dirty="0"/>
              <a:t>But for those we did – it was a very meaningful change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258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A165-2C97-CB02-DAAA-F71B183CE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81FA4-4C6E-2EF5-8CA9-CFA3B13DEF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0E4211-B4F3-2E09-87DB-7BCEBFFF9BF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117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762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32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C3309E24-0F84-D7D5-A957-D5A56A68647D}"/>
            </a:ext>
          </a:extLst>
        </p:cNvPr>
        <p:cNvGrpSpPr/>
        <p:nvPr/>
      </p:nvGrpSpPr>
      <p:grpSpPr>
        <a:xfrm>
          <a:off x="0" y="0"/>
          <a:ext cx="0" cy="0"/>
          <a:chOff x="0" y="0"/>
          <a:chExt cx="0" cy="0"/>
        </a:xfrm>
      </p:grpSpPr>
      <p:sp>
        <p:nvSpPr>
          <p:cNvPr id="103" name="Google Shape;103;p6:notes">
            <a:extLst>
              <a:ext uri="{FF2B5EF4-FFF2-40B4-BE49-F238E27FC236}">
                <a16:creationId xmlns:a16="http://schemas.microsoft.com/office/drawing/2014/main" id="{8128C354-C9D9-259A-24A4-27FD14DCB57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6:notes">
            <a:extLst>
              <a:ext uri="{FF2B5EF4-FFF2-40B4-BE49-F238E27FC236}">
                <a16:creationId xmlns:a16="http://schemas.microsoft.com/office/drawing/2014/main" id="{D8143C9D-7234-8650-AD40-404A261ECF7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7600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6657-F1E7-FE3C-91E9-F3B78DA753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4BB0D7A-6EF3-5228-4FF2-37BE92570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D36AD06-E5D3-7CCB-A618-CEF0F7F7C164}"/>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7A76B0C2-A18A-AB8F-0CFC-F730DA8A6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9AAF7-978E-5E90-E687-8F6A7B38F714}"/>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428558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B814-CB48-B25C-59C0-88712D397E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68F094-147A-0ED7-D93B-6DA9BA6F19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A526AA-B06B-0916-CDD8-53F382682E9F}"/>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A8DA8A57-2839-A571-71AB-318FDD92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860FF-13BA-A3E0-54EB-1CF4AE351484}"/>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256795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1A823A-9E34-0B68-F952-66837E0DBD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A503F80-EAC8-DD8D-3EF7-7DC5631C315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0DE75-CEA8-E537-24C2-406FEE8EE21A}"/>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0244B236-FD4A-B863-9A24-65A139CF1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C5408-6FFD-694F-14F6-4AC47036E625}"/>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491150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B9AA-5A15-5AAD-052C-6169CAC262D6}"/>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F0C0FD62-F3CE-4F8D-9219-66EA34342D69}"/>
              </a:ext>
            </a:extLst>
          </p:cNvPr>
          <p:cNvSpPr>
            <a:spLocks noGrp="1"/>
          </p:cNvSpPr>
          <p:nvPr>
            <p:ph type="dt" idx="10"/>
          </p:nvPr>
        </p:nvSpPr>
        <p:spPr/>
        <p:txBody>
          <a:bodyPr/>
          <a:lstStyle/>
          <a:p>
            <a:endParaRPr lang="en-CH"/>
          </a:p>
        </p:txBody>
      </p:sp>
      <p:sp>
        <p:nvSpPr>
          <p:cNvPr id="4" name="Footer Placeholder 3">
            <a:extLst>
              <a:ext uri="{FF2B5EF4-FFF2-40B4-BE49-F238E27FC236}">
                <a16:creationId xmlns:a16="http://schemas.microsoft.com/office/drawing/2014/main" id="{F405ECB3-080C-D56E-523B-1EC135397D92}"/>
              </a:ext>
            </a:extLst>
          </p:cNvPr>
          <p:cNvSpPr>
            <a:spLocks noGrp="1"/>
          </p:cNvSpPr>
          <p:nvPr>
            <p:ph type="ftr" idx="11"/>
          </p:nvPr>
        </p:nvSpPr>
        <p:spPr/>
        <p:txBody>
          <a:bodyPr/>
          <a:lstStyle/>
          <a:p>
            <a:endParaRPr lang="en-CH"/>
          </a:p>
        </p:txBody>
      </p:sp>
      <p:sp>
        <p:nvSpPr>
          <p:cNvPr id="5" name="Slide Number Placeholder 4">
            <a:extLst>
              <a:ext uri="{FF2B5EF4-FFF2-40B4-BE49-F238E27FC236}">
                <a16:creationId xmlns:a16="http://schemas.microsoft.com/office/drawing/2014/main" id="{D796C54F-D12F-6F42-CD50-0585CD577C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16186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userDrawn="1">
  <p:cSld name="1_Blank">
    <p:bg>
      <p:bgPr>
        <a:solidFill>
          <a:srgbClr val="F7941D"/>
        </a:solidFill>
        <a:effectLst/>
      </p:bgPr>
    </p:bg>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10;p15">
            <a:extLst>
              <a:ext uri="{FF2B5EF4-FFF2-40B4-BE49-F238E27FC236}">
                <a16:creationId xmlns:a16="http://schemas.microsoft.com/office/drawing/2014/main" id="{0A6AE38E-4B69-2E45-AB5C-C5485BFD3917}"/>
              </a:ext>
            </a:extLst>
          </p:cNvPr>
          <p:cNvSpPr txBox="1">
            <a:spLocks noGrp="1"/>
          </p:cNvSpPr>
          <p:nvPr>
            <p:ph type="title" hasCustomPrompt="1"/>
          </p:nvPr>
        </p:nvSpPr>
        <p:spPr>
          <a:xfrm>
            <a:off x="838200" y="2849451"/>
            <a:ext cx="10174793" cy="745809"/>
          </a:xfrm>
          <a:prstGeom prst="rect">
            <a:avLst/>
          </a:prstGeom>
          <a:noFill/>
          <a:ln>
            <a:noFill/>
          </a:ln>
        </p:spPr>
        <p:txBody>
          <a:bodyPr spcFirstLastPara="1" wrap="square" lIns="91425" tIns="45700" rIns="91425" bIns="45700" anchor="ctr" anchorCtr="0">
            <a:noAutofit/>
          </a:bodyPr>
          <a:lstStyle>
            <a:lvl1pPr marL="9525" marR="0" lvl="0" indent="0" algn="r" rtl="0">
              <a:lnSpc>
                <a:spcPct val="90000"/>
              </a:lnSpc>
              <a:spcBef>
                <a:spcPts val="0"/>
              </a:spcBef>
              <a:spcAft>
                <a:spcPts val="0"/>
              </a:spcAft>
              <a:buClr>
                <a:schemeClr val="dk1"/>
              </a:buClr>
              <a:buSzPts val="4400"/>
              <a:buFont typeface="Calibri"/>
              <a:buNone/>
              <a:tabLst/>
              <a:defRPr sz="5400" b="1" i="0" u="none" strike="noStrike" cap="none">
                <a:solidFill>
                  <a:schemeClr val="bg1"/>
                </a:solidFill>
                <a:latin typeface="Arial Black" panose="020B0604020202020204" pitchFamily="34" charset="0"/>
                <a:ea typeface="Open Sans" panose="020B0606030504020204" pitchFamily="34" charset="0"/>
                <a:cs typeface="Arial Black" panose="020B0604020202020204" pitchFamily="34" charset="0"/>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lang="de-CH" dirty="0"/>
              <a:t>Slide </a:t>
            </a:r>
            <a:r>
              <a:rPr lang="de-CH" dirty="0" err="1"/>
              <a:t>Titles</a:t>
            </a:r>
            <a:endParaRPr dirty="0"/>
          </a:p>
        </p:txBody>
      </p:sp>
    </p:spTree>
    <p:extLst>
      <p:ext uri="{BB962C8B-B14F-4D97-AF65-F5344CB8AC3E}">
        <p14:creationId xmlns:p14="http://schemas.microsoft.com/office/powerpoint/2010/main" val="577922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F7941D"/>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0" y="0"/>
            <a:ext cx="11435024" cy="6858000"/>
          </a:xfrm>
        </p:spPr>
        <p:txBody>
          <a:bodyPr anchor="ctr">
            <a:noAutofit/>
          </a:bodyPr>
          <a:lstStyle>
            <a:lvl1pPr algn="r">
              <a:defRPr sz="9600" baseline="0">
                <a:solidFill>
                  <a:schemeClr val="bg1"/>
                </a:solidFill>
              </a:defRPr>
            </a:lvl1pPr>
          </a:lstStyle>
          <a:p>
            <a:r>
              <a:rPr lang="en-GB" dirty="0"/>
              <a:t>Thank you</a:t>
            </a:r>
            <a:endParaRPr lang="en-US" dirty="0"/>
          </a:p>
        </p:txBody>
      </p:sp>
    </p:spTree>
    <p:extLst>
      <p:ext uri="{BB962C8B-B14F-4D97-AF65-F5344CB8AC3E}">
        <p14:creationId xmlns:p14="http://schemas.microsoft.com/office/powerpoint/2010/main" val="64521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D-71B9-8E36-60A5-03C7F6F96F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F30D11-5539-FABF-DB38-3A12A1D07DA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408335-E27A-A794-651A-1CD8E99DCDB3}"/>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79077CD7-8BD4-7690-E45B-7E51966501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ABD2E-1BBD-F78A-6569-894C9D5C3A5A}"/>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66151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1B35-AC88-FAA8-F4DF-7E8B3EE088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7BD9074-C466-5B3D-CE9A-486DB5472B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6A2398-B155-3FE6-7498-486752426B1D}"/>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7F86819F-2B3F-FC25-1790-13B81DC7F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A5404-3097-4236-CA3B-D518AF14F6AE}"/>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124220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649F-F0FC-C136-AF3B-10F42A8B5013}"/>
              </a:ext>
            </a:extLst>
          </p:cNvPr>
          <p:cNvSpPr>
            <a:spLocks noGrp="1"/>
          </p:cNvSpPr>
          <p:nvPr>
            <p:ph type="title"/>
          </p:nvPr>
        </p:nvSpPr>
        <p:spPr>
          <a:xfrm>
            <a:off x="351311" y="257958"/>
            <a:ext cx="10515600" cy="1388280"/>
          </a:xfrm>
        </p:spPr>
        <p:txBody>
          <a:bodyPr>
            <a:normAutofit/>
          </a:bodyPr>
          <a:lstStyle>
            <a:lvl1pPr>
              <a:defRPr sz="540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A345939-E0F4-3146-FD89-AC615929A7FD}"/>
              </a:ext>
            </a:extLst>
          </p:cNvPr>
          <p:cNvSpPr>
            <a:spLocks noGrp="1"/>
          </p:cNvSpPr>
          <p:nvPr>
            <p:ph sz="half" idx="1"/>
          </p:nvPr>
        </p:nvSpPr>
        <p:spPr>
          <a:xfrm>
            <a:off x="838200" y="1825625"/>
            <a:ext cx="5181600" cy="4351338"/>
          </a:xfrm>
        </p:spPr>
        <p:txBody>
          <a:bodyPr/>
          <a:lstStyle>
            <a:lvl1pPr>
              <a:defRPr sz="1800" b="1">
                <a:latin typeface="Open Sans" panose="020B0606030504020204" pitchFamily="34" charset="0"/>
                <a:ea typeface="Open Sans" panose="020B0606030504020204" pitchFamily="34" charset="0"/>
                <a:cs typeface="Open Sans" panose="020B0606030504020204" pitchFamily="34" charset="0"/>
              </a:defRPr>
            </a:lvl1pPr>
            <a:lvl2pPr>
              <a:defRPr sz="1800" b="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7E1E440-AFFF-BCE5-FBBB-8F7FED7E8F42}"/>
              </a:ext>
            </a:extLst>
          </p:cNvPr>
          <p:cNvSpPr>
            <a:spLocks noGrp="1"/>
          </p:cNvSpPr>
          <p:nvPr>
            <p:ph sz="half" idx="2"/>
          </p:nvPr>
        </p:nvSpPr>
        <p:spPr>
          <a:xfrm>
            <a:off x="6172200" y="1825625"/>
            <a:ext cx="5181600" cy="4351338"/>
          </a:xfr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C8A5C34C-30CC-056D-ACF5-3916DBC09F10}"/>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6" name="Footer Placeholder 5">
            <a:extLst>
              <a:ext uri="{FF2B5EF4-FFF2-40B4-BE49-F238E27FC236}">
                <a16:creationId xmlns:a16="http://schemas.microsoft.com/office/drawing/2014/main" id="{DDEA111A-A969-053A-95F7-28102B108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619FC-9EFB-88D3-48F5-6FF8C77BD8EB}"/>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233221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D03C-52E7-8016-C29C-E2F399FBA41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17AABA1-B8AA-C9F8-F27E-5E5FEEA729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D368C6-75AE-13B4-4F5F-5AA0F707770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4C7379-6644-E7A3-9104-6C7EC50D9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364464-93E7-AB6C-BA6B-2F8D58916C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C2A261-AF66-DF34-F9D5-26F385506A8A}"/>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8" name="Footer Placeholder 7">
            <a:extLst>
              <a:ext uri="{FF2B5EF4-FFF2-40B4-BE49-F238E27FC236}">
                <a16:creationId xmlns:a16="http://schemas.microsoft.com/office/drawing/2014/main" id="{4183BC55-1932-8027-B3F2-955B4C4F13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9B498B-C655-D621-76FA-2D6A034D58A7}"/>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896382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D332-AD6B-D7C2-7E6A-A5F53E7CE98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A39AEBF-735E-49CC-8D3E-EF61D98D26ED}"/>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4" name="Footer Placeholder 3">
            <a:extLst>
              <a:ext uri="{FF2B5EF4-FFF2-40B4-BE49-F238E27FC236}">
                <a16:creationId xmlns:a16="http://schemas.microsoft.com/office/drawing/2014/main" id="{2D96AB35-3780-397B-F901-4B4C85029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016838-6F45-8DBD-C8B3-CF467C69F51E}"/>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743759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2C41F-920E-4B61-02BA-726FC5645D5C}"/>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3" name="Footer Placeholder 2">
            <a:extLst>
              <a:ext uri="{FF2B5EF4-FFF2-40B4-BE49-F238E27FC236}">
                <a16:creationId xmlns:a16="http://schemas.microsoft.com/office/drawing/2014/main" id="{6007B79A-5FA8-D7C4-0774-564730541C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15A403-D1C0-31C9-00C4-E7624F199025}"/>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8835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3CD9-E007-072B-35FC-D3569188B8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29C08E-D452-17CE-609A-6BF955CE87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C0A8549-90B4-8C0B-C4CF-DD315B4793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0DA74F-E682-B7FB-2AC8-1491334FAD13}"/>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6" name="Footer Placeholder 5">
            <a:extLst>
              <a:ext uri="{FF2B5EF4-FFF2-40B4-BE49-F238E27FC236}">
                <a16:creationId xmlns:a16="http://schemas.microsoft.com/office/drawing/2014/main" id="{49CDC3AD-50B6-D325-6369-9DD99038A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EAF1F-A0B7-E60B-A0DF-01441EE06483}"/>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2948145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E30B4-48E1-29D6-1032-718E4D948D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64E4A6-4051-70E2-F4D0-9EE6A3B27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6084A-7FB7-C012-7659-7576B4F1E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FCAED2-2E1A-2C30-9A09-7EE1E2C7C286}"/>
              </a:ext>
            </a:extLst>
          </p:cNvPr>
          <p:cNvSpPr>
            <a:spLocks noGrp="1"/>
          </p:cNvSpPr>
          <p:nvPr>
            <p:ph type="dt" sz="half" idx="10"/>
          </p:nvPr>
        </p:nvSpPr>
        <p:spPr/>
        <p:txBody>
          <a:bodyPr/>
          <a:lstStyle/>
          <a:p>
            <a:fld id="{4E528CA2-8402-534B-B2FF-7C6BA209CB29}" type="datetimeFigureOut">
              <a:rPr lang="en-US" smtClean="0"/>
              <a:t>11/20/25</a:t>
            </a:fld>
            <a:endParaRPr lang="en-US"/>
          </a:p>
        </p:txBody>
      </p:sp>
      <p:sp>
        <p:nvSpPr>
          <p:cNvPr id="6" name="Footer Placeholder 5">
            <a:extLst>
              <a:ext uri="{FF2B5EF4-FFF2-40B4-BE49-F238E27FC236}">
                <a16:creationId xmlns:a16="http://schemas.microsoft.com/office/drawing/2014/main" id="{FE0C0A9B-B6D2-7754-3440-4D3F4C5DB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A2F25-9504-3D0B-0999-D692AC5EFAF2}"/>
              </a:ext>
            </a:extLst>
          </p:cNvPr>
          <p:cNvSpPr>
            <a:spLocks noGrp="1"/>
          </p:cNvSpPr>
          <p:nvPr>
            <p:ph type="sldNum" sz="quarter" idx="12"/>
          </p:nvPr>
        </p:nvSpPr>
        <p:spPr/>
        <p:txBody>
          <a:bodyPr/>
          <a:lstStyle/>
          <a:p>
            <a:fld id="{0ECF6490-F65A-9E49-9A4B-68E7D62CA8BD}" type="slidenum">
              <a:rPr lang="en-US" smtClean="0"/>
              <a:t>‹#›</a:t>
            </a:fld>
            <a:endParaRPr lang="en-US"/>
          </a:p>
        </p:txBody>
      </p:sp>
    </p:spTree>
    <p:extLst>
      <p:ext uri="{BB962C8B-B14F-4D97-AF65-F5344CB8AC3E}">
        <p14:creationId xmlns:p14="http://schemas.microsoft.com/office/powerpoint/2010/main" val="265933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FC4FFC-556A-A4B7-5493-28B5421AF277}"/>
              </a:ext>
            </a:extLst>
          </p:cNvPr>
          <p:cNvSpPr>
            <a:spLocks noGrp="1"/>
          </p:cNvSpPr>
          <p:nvPr>
            <p:ph type="title"/>
          </p:nvPr>
        </p:nvSpPr>
        <p:spPr>
          <a:xfrm>
            <a:off x="351311" y="257958"/>
            <a:ext cx="10515600" cy="846158"/>
          </a:xfrm>
          <a:prstGeom prst="rect">
            <a:avLst/>
          </a:prstGeom>
        </p:spPr>
        <p:txBody>
          <a:bodyPr vert="horz" lIns="91440" tIns="45720" rIns="91440" bIns="45720" rtlCol="0" anchor="ctr">
            <a:normAutofit/>
          </a:bodyPr>
          <a:lstStyle/>
          <a:p>
            <a:r>
              <a:rPr lang="en-GB" dirty="0"/>
              <a:t>Klicken Sie hier, um den Master-Titelstil zu bearbeiten</a:t>
            </a:r>
            <a:endParaRPr lang="en-US" dirty="0"/>
          </a:p>
        </p:txBody>
      </p:sp>
      <p:sp>
        <p:nvSpPr>
          <p:cNvPr id="3" name="Text Placeholder 2">
            <a:extLst>
              <a:ext uri="{FF2B5EF4-FFF2-40B4-BE49-F238E27FC236}">
                <a16:creationId xmlns:a16="http://schemas.microsoft.com/office/drawing/2014/main" id="{9CAF1A3C-09E6-5005-2BBF-1497E289E5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Klicken Sie auf , um Mastertextstile zu bearbeiten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Zweite Ebene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Dritte Ebene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Vierte Ebene</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Fünfte Ebene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3BEBE8C3-8449-2504-0442-CE715F082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28CA2-8402-534B-B2FF-7C6BA209CB29}" type="datetimeFigureOut">
              <a:rPr lang="en-US" smtClean="0"/>
              <a:t>11/20/25</a:t>
            </a:fld>
            <a:endParaRPr lang="en-US"/>
          </a:p>
        </p:txBody>
      </p:sp>
      <p:sp>
        <p:nvSpPr>
          <p:cNvPr id="5" name="Footer Placeholder 4">
            <a:extLst>
              <a:ext uri="{FF2B5EF4-FFF2-40B4-BE49-F238E27FC236}">
                <a16:creationId xmlns:a16="http://schemas.microsoft.com/office/drawing/2014/main" id="{6FCE3853-FCB1-0A0D-A227-172ACD49D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4985E-7E56-B71A-9155-3CBE493FD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F6490-F65A-9E49-9A4B-68E7D62CA8BD}" type="slidenum">
              <a:rPr lang="en-US" smtClean="0"/>
              <a:t>‹#›</a:t>
            </a:fld>
            <a:endParaRPr lang="en-US"/>
          </a:p>
        </p:txBody>
      </p:sp>
    </p:spTree>
    <p:extLst>
      <p:ext uri="{BB962C8B-B14F-4D97-AF65-F5344CB8AC3E}">
        <p14:creationId xmlns:p14="http://schemas.microsoft.com/office/powerpoint/2010/main" val="68597793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70" r:id="rId14"/>
  </p:sldLayoutIdLst>
  <p:txStyles>
    <p:titleStyle>
      <a:lvl1pPr algn="l" defTabSz="914400" rtl="0" eaLnBrk="1" latinLnBrk="0" hangingPunct="1">
        <a:lnSpc>
          <a:spcPct val="90000"/>
        </a:lnSpc>
        <a:spcBef>
          <a:spcPct val="0"/>
        </a:spcBef>
        <a:buNone/>
        <a:defRPr sz="4400" b="1" kern="1200">
          <a:solidFill>
            <a:srgbClr val="F7941D"/>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youtu.be/m-9-LQYik0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youtu.be/m-9-LQYik0A"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9.jpeg"/><Relationship Id="rId5" Type="http://schemas.openxmlformats.org/officeDocument/2006/relationships/image" Target="../media/image25.png"/><Relationship Id="rId10" Type="http://schemas.openxmlformats.org/officeDocument/2006/relationships/image" Target="../media/image28.jpeg"/><Relationship Id="rId4" Type="http://schemas.microsoft.com/office/2007/relationships/hdphoto" Target="../media/hdphoto1.wdp"/><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41.png"/><Relationship Id="rId4" Type="http://schemas.microsoft.com/office/2007/relationships/hdphoto" Target="../media/hdphoto5.wdp"/></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5A6A-1A62-D052-F812-BD82D9953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A508E-8CFB-D28D-7BF9-D308CD27FC23}"/>
              </a:ext>
            </a:extLst>
          </p:cNvPr>
          <p:cNvSpPr>
            <a:spLocks noGrp="1"/>
          </p:cNvSpPr>
          <p:nvPr>
            <p:ph type="title"/>
          </p:nvPr>
        </p:nvSpPr>
        <p:spPr>
          <a:xfrm>
            <a:off x="-281355" y="0"/>
            <a:ext cx="12473355" cy="6858000"/>
          </a:xfrm>
        </p:spPr>
        <p:txBody>
          <a:bodyPr/>
          <a:lstStyle/>
          <a:p>
            <a:pPr algn="ctr"/>
            <a:r>
              <a:rPr lang="de-CH" dirty="0"/>
              <a:t>Express – Create – </a:t>
            </a:r>
            <a:br>
              <a:rPr lang="de-CH" dirty="0"/>
            </a:br>
            <a:r>
              <a:rPr lang="de-CH" dirty="0" err="1"/>
              <a:t>Learn</a:t>
            </a:r>
            <a:r>
              <a:rPr lang="de-CH" dirty="0"/>
              <a:t> – </a:t>
            </a:r>
            <a:r>
              <a:rPr lang="de-CH" dirty="0" err="1"/>
              <a:t>Thrive</a:t>
            </a:r>
            <a:br>
              <a:rPr lang="de-CH" dirty="0"/>
            </a:br>
            <a:endParaRPr lang="en-US" dirty="0"/>
          </a:p>
        </p:txBody>
      </p:sp>
      <p:sp>
        <p:nvSpPr>
          <p:cNvPr id="3" name="TextBox 2">
            <a:extLst>
              <a:ext uri="{FF2B5EF4-FFF2-40B4-BE49-F238E27FC236}">
                <a16:creationId xmlns:a16="http://schemas.microsoft.com/office/drawing/2014/main" id="{2E81A98A-48D4-36E0-AC53-D55ACC7EEC4E}"/>
              </a:ext>
            </a:extLst>
          </p:cNvPr>
          <p:cNvSpPr txBox="1"/>
          <p:nvPr/>
        </p:nvSpPr>
        <p:spPr>
          <a:xfrm>
            <a:off x="5659272" y="3239068"/>
            <a:ext cx="0" cy="0"/>
          </a:xfrm>
          <a:prstGeom prst="rect">
            <a:avLst/>
          </a:prstGeom>
          <a:noFill/>
        </p:spPr>
        <p:txBody>
          <a:bodyPr wrap="none" rtlCol="0">
            <a:noAutofit/>
          </a:bodyPr>
          <a:lstStyle/>
          <a:p>
            <a:pPr marL="380990" indent="-380990">
              <a:spcAft>
                <a:spcPts val="800"/>
              </a:spcAft>
              <a:buFont typeface="Arial" panose="020B0604020202020204" pitchFamily="34" charset="0"/>
              <a:buChar char="•"/>
            </a:pPr>
            <a:endParaRPr lang="en-US" sz="2133" dirty="0"/>
          </a:p>
        </p:txBody>
      </p:sp>
      <p:pic>
        <p:nvPicPr>
          <p:cNvPr id="4" name="Google Shape;39;p1" descr="Logo&#10;&#10;Description automatically generated">
            <a:extLst>
              <a:ext uri="{FF2B5EF4-FFF2-40B4-BE49-F238E27FC236}">
                <a16:creationId xmlns:a16="http://schemas.microsoft.com/office/drawing/2014/main" id="{9AA983B5-45D7-2036-034A-CEC60600628C}"/>
              </a:ext>
            </a:extLst>
          </p:cNvPr>
          <p:cNvPicPr preferRelativeResize="0"/>
          <p:nvPr/>
        </p:nvPicPr>
        <p:blipFill rotWithShape="1">
          <a:blip r:embed="rId3">
            <a:alphaModFix/>
          </a:blip>
          <a:srcRect/>
          <a:stretch/>
        </p:blipFill>
        <p:spPr>
          <a:xfrm>
            <a:off x="4544464" y="3851347"/>
            <a:ext cx="3498003" cy="3498003"/>
          </a:xfrm>
          <a:prstGeom prst="rect">
            <a:avLst/>
          </a:prstGeom>
          <a:noFill/>
          <a:ln>
            <a:noFill/>
          </a:ln>
        </p:spPr>
      </p:pic>
    </p:spTree>
    <p:extLst>
      <p:ext uri="{BB962C8B-B14F-4D97-AF65-F5344CB8AC3E}">
        <p14:creationId xmlns:p14="http://schemas.microsoft.com/office/powerpoint/2010/main" val="314118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941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EE63-A205-5C4D-BDE8-4F44599B87EC}"/>
              </a:ext>
            </a:extLst>
          </p:cNvPr>
          <p:cNvSpPr>
            <a:spLocks noGrp="1"/>
          </p:cNvSpPr>
          <p:nvPr>
            <p:ph type="title"/>
          </p:nvPr>
        </p:nvSpPr>
        <p:spPr>
          <a:xfrm>
            <a:off x="2255838" y="0"/>
            <a:ext cx="9530878" cy="6858000"/>
          </a:xfrm>
        </p:spPr>
        <p:txBody>
          <a:bodyPr/>
          <a:lstStyle/>
          <a:p>
            <a:r>
              <a:rPr lang="en-US" sz="2800" dirty="0"/>
              <a:t>Psychology</a:t>
            </a:r>
            <a:br>
              <a:rPr lang="en-US" dirty="0"/>
            </a:br>
            <a:r>
              <a:rPr lang="en-US" dirty="0"/>
              <a:t>Ps</a:t>
            </a:r>
            <a:r>
              <a:rPr lang="tr-TR" dirty="0" err="1"/>
              <a:t>ikolojik</a:t>
            </a:r>
            <a:r>
              <a:rPr lang="tr-TR" dirty="0"/>
              <a:t> </a:t>
            </a:r>
            <a:br>
              <a:rPr lang="tr-TR" dirty="0"/>
            </a:br>
            <a:r>
              <a:rPr lang="tr-TR" dirty="0"/>
              <a:t>Arka Plan</a:t>
            </a:r>
            <a:r>
              <a:rPr lang="en-US" dirty="0"/>
              <a:t> </a:t>
            </a:r>
          </a:p>
        </p:txBody>
      </p:sp>
      <p:sp>
        <p:nvSpPr>
          <p:cNvPr id="3" name="TextBox 2">
            <a:extLst>
              <a:ext uri="{FF2B5EF4-FFF2-40B4-BE49-F238E27FC236}">
                <a16:creationId xmlns:a16="http://schemas.microsoft.com/office/drawing/2014/main" id="{E32C3902-881A-A244-9AF4-BB769669081C}"/>
              </a:ext>
            </a:extLst>
          </p:cNvPr>
          <p:cNvSpPr txBox="1"/>
          <p:nvPr/>
        </p:nvSpPr>
        <p:spPr>
          <a:xfrm>
            <a:off x="5659272" y="3239068"/>
            <a:ext cx="0" cy="0"/>
          </a:xfrm>
          <a:prstGeom prst="rect">
            <a:avLst/>
          </a:prstGeom>
          <a:noFill/>
        </p:spPr>
        <p:txBody>
          <a:bodyPr wrap="none" rtlCol="0">
            <a:noAutofit/>
          </a:bodyPr>
          <a:lstStyle/>
          <a:p>
            <a:pPr marL="380990" indent="-380990">
              <a:spcAft>
                <a:spcPts val="800"/>
              </a:spcAft>
              <a:buFont typeface="Arial" panose="020B0604020202020204" pitchFamily="34" charset="0"/>
              <a:buChar char="•"/>
            </a:pPr>
            <a:endParaRPr lang="en-US" sz="2133" dirty="0"/>
          </a:p>
        </p:txBody>
      </p:sp>
    </p:spTree>
    <p:extLst>
      <p:ext uri="{BB962C8B-B14F-4D97-AF65-F5344CB8AC3E}">
        <p14:creationId xmlns:p14="http://schemas.microsoft.com/office/powerpoint/2010/main" val="157526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6" name="Google Shape;96;p5"/>
          <p:cNvPicPr preferRelativeResize="0"/>
          <p:nvPr/>
        </p:nvPicPr>
        <p:blipFill rotWithShape="1">
          <a:blip r:embed="rId3">
            <a:alphaModFix/>
          </a:blip>
          <a:srcRect/>
          <a:stretch/>
        </p:blipFill>
        <p:spPr>
          <a:xfrm>
            <a:off x="351312" y="1656042"/>
            <a:ext cx="11489378" cy="5201958"/>
          </a:xfrm>
          <a:prstGeom prst="rect">
            <a:avLst/>
          </a:prstGeom>
          <a:noFill/>
          <a:ln>
            <a:noFill/>
          </a:ln>
        </p:spPr>
      </p:pic>
      <p:sp>
        <p:nvSpPr>
          <p:cNvPr id="4" name="Title 3">
            <a:extLst>
              <a:ext uri="{FF2B5EF4-FFF2-40B4-BE49-F238E27FC236}">
                <a16:creationId xmlns:a16="http://schemas.microsoft.com/office/drawing/2014/main" id="{38CDC56E-56FC-149C-2544-42F232D5E7CA}"/>
              </a:ext>
            </a:extLst>
          </p:cNvPr>
          <p:cNvSpPr>
            <a:spLocks noGrp="1"/>
          </p:cNvSpPr>
          <p:nvPr>
            <p:ph type="title"/>
          </p:nvPr>
        </p:nvSpPr>
        <p:spPr>
          <a:xfrm>
            <a:off x="351311" y="170874"/>
            <a:ext cx="11350152" cy="846158"/>
          </a:xfrm>
        </p:spPr>
        <p:txBody>
          <a:bodyPr>
            <a:noAutofit/>
          </a:bodyPr>
          <a:lstStyle/>
          <a:p>
            <a:r>
              <a:rPr lang="en-US" sz="2400" dirty="0"/>
              <a:t>The personal growth journey</a:t>
            </a:r>
            <a:br>
              <a:rPr lang="en-US" sz="3600" b="1" dirty="0">
                <a:solidFill>
                  <a:srgbClr val="FF0000"/>
                </a:solidFill>
              </a:rPr>
            </a:br>
            <a:r>
              <a:rPr lang="tr-TR" sz="4000" dirty="0">
                <a:solidFill>
                  <a:srgbClr val="7030A0"/>
                </a:solidFill>
              </a:rPr>
              <a:t>Kişisel büyüme yolculuğu</a:t>
            </a:r>
            <a:endParaRPr lang="en-US" sz="4000" dirty="0">
              <a:solidFill>
                <a:srgbClr val="7030A0"/>
              </a:solidFill>
            </a:endParaRPr>
          </a:p>
        </p:txBody>
      </p:sp>
      <p:sp>
        <p:nvSpPr>
          <p:cNvPr id="101" name="Google Shape;101;p5"/>
          <p:cNvSpPr txBox="1">
            <a:spLocks noGrp="1"/>
          </p:cNvSpPr>
          <p:nvPr>
            <p:ph type="sldNum" idx="12"/>
          </p:nvPr>
        </p:nvSpPr>
        <p:spPr>
          <a:xfrm>
            <a:off x="8610600" y="644343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F8941E"/>
                </a:solidFill>
                <a:latin typeface="Open Sans"/>
                <a:ea typeface="Open Sans"/>
                <a:cs typeface="Open Sans"/>
                <a:sym typeface="Open Sans"/>
              </a:rPr>
              <a:t>11</a:t>
            </a:fld>
            <a:endParaRPr>
              <a:solidFill>
                <a:srgbClr val="F8941E"/>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7D2B-5DAE-9E68-6912-8ECD83C323E6}"/>
              </a:ext>
            </a:extLst>
          </p:cNvPr>
          <p:cNvSpPr>
            <a:spLocks noGrp="1"/>
          </p:cNvSpPr>
          <p:nvPr>
            <p:ph type="title"/>
          </p:nvPr>
        </p:nvSpPr>
        <p:spPr>
          <a:xfrm>
            <a:off x="838200" y="-177119"/>
            <a:ext cx="10515600" cy="2852737"/>
          </a:xfrm>
        </p:spPr>
        <p:txBody>
          <a:bodyPr>
            <a:normAutofit/>
          </a:bodyPr>
          <a:lstStyle/>
          <a:p>
            <a:r>
              <a:rPr lang="en-US" sz="2400" dirty="0"/>
              <a:t>”this game has really helped me pick up good coping habits. I open it when </a:t>
            </a:r>
            <a:r>
              <a:rPr lang="en-US" sz="2400" dirty="0" err="1"/>
              <a:t>i’m</a:t>
            </a:r>
            <a:r>
              <a:rPr lang="en-US" sz="2400" dirty="0"/>
              <a:t> stressed now. </a:t>
            </a:r>
            <a:r>
              <a:rPr lang="en-US" sz="2400" dirty="0" err="1"/>
              <a:t>i</a:t>
            </a:r>
            <a:r>
              <a:rPr lang="en-US" sz="2400" dirty="0"/>
              <a:t> would never have tried journaling otherwise."</a:t>
            </a:r>
          </a:p>
        </p:txBody>
      </p:sp>
      <p:sp>
        <p:nvSpPr>
          <p:cNvPr id="3" name="Text Placeholder 2">
            <a:extLst>
              <a:ext uri="{FF2B5EF4-FFF2-40B4-BE49-F238E27FC236}">
                <a16:creationId xmlns:a16="http://schemas.microsoft.com/office/drawing/2014/main" id="{C9A7DBAC-A923-ABEA-2050-F58E104C03D2}"/>
              </a:ext>
            </a:extLst>
          </p:cNvPr>
          <p:cNvSpPr>
            <a:spLocks noGrp="1"/>
          </p:cNvSpPr>
          <p:nvPr>
            <p:ph type="body" idx="1"/>
          </p:nvPr>
        </p:nvSpPr>
        <p:spPr>
          <a:xfrm>
            <a:off x="838200" y="2296214"/>
            <a:ext cx="10515600" cy="1500187"/>
          </a:xfrm>
        </p:spPr>
        <p:txBody>
          <a:bodyPr>
            <a:normAutofit/>
          </a:bodyPr>
          <a:lstStyle/>
          <a:p>
            <a:pPr algn="r"/>
            <a:r>
              <a:rPr lang="en-US" sz="1600" dirty="0"/>
              <a:t>Shadow’s Edge player </a:t>
            </a:r>
          </a:p>
          <a:p>
            <a:pPr algn="r"/>
            <a:r>
              <a:rPr lang="en-US" sz="1600" dirty="0"/>
              <a:t>via Tik-Tok 2022</a:t>
            </a:r>
          </a:p>
        </p:txBody>
      </p:sp>
      <p:sp>
        <p:nvSpPr>
          <p:cNvPr id="4" name="Title 1">
            <a:extLst>
              <a:ext uri="{FF2B5EF4-FFF2-40B4-BE49-F238E27FC236}">
                <a16:creationId xmlns:a16="http://schemas.microsoft.com/office/drawing/2014/main" id="{D1A25CFD-D2F6-3EB9-22B6-9FB0BD39C62C}"/>
              </a:ext>
            </a:extLst>
          </p:cNvPr>
          <p:cNvSpPr txBox="1">
            <a:spLocks/>
          </p:cNvSpPr>
          <p:nvPr/>
        </p:nvSpPr>
        <p:spPr>
          <a:xfrm>
            <a:off x="956293" y="2478088"/>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rgbClr val="F7941D"/>
                </a:solidFill>
                <a:latin typeface="Open Sans" panose="020B0606030504020204" pitchFamily="34" charset="0"/>
                <a:ea typeface="Open Sans" panose="020B0606030504020204" pitchFamily="34" charset="0"/>
                <a:cs typeface="Open Sans" panose="020B0606030504020204" pitchFamily="34" charset="0"/>
              </a:defRPr>
            </a:lvl1pPr>
          </a:lstStyle>
          <a:p>
            <a:pPr>
              <a:buClrTx/>
              <a:buFontTx/>
            </a:pPr>
            <a:r>
              <a:rPr lang="en-US" sz="3600" dirty="0">
                <a:solidFill>
                  <a:srgbClr val="7030A0"/>
                </a:solidFill>
              </a:rPr>
              <a:t>”</a:t>
            </a:r>
            <a:r>
              <a:rPr lang="tr-TR" sz="3600" dirty="0">
                <a:solidFill>
                  <a:srgbClr val="7030A0"/>
                </a:solidFill>
              </a:rPr>
              <a:t>Bu oyun gerçekten bana iyi başa çıkma alışkanlıkları kazandırdı. Şimdi stresli olduğumda açıyorum. Diğer türlü günlük tutmayı hiç denememiş olurdum. </a:t>
            </a:r>
            <a:r>
              <a:rPr lang="en-US" sz="3600" dirty="0">
                <a:solidFill>
                  <a:srgbClr val="7030A0"/>
                </a:solidFill>
              </a:rPr>
              <a:t>"</a:t>
            </a:r>
          </a:p>
        </p:txBody>
      </p:sp>
      <p:sp>
        <p:nvSpPr>
          <p:cNvPr id="5" name="Text Placeholder 2">
            <a:extLst>
              <a:ext uri="{FF2B5EF4-FFF2-40B4-BE49-F238E27FC236}">
                <a16:creationId xmlns:a16="http://schemas.microsoft.com/office/drawing/2014/main" id="{820B7FDB-345B-CC83-CC97-3AB13F401158}"/>
              </a:ext>
            </a:extLst>
          </p:cNvPr>
          <p:cNvSpPr txBox="1">
            <a:spLocks/>
          </p:cNvSpPr>
          <p:nvPr/>
        </p:nvSpPr>
        <p:spPr>
          <a:xfrm>
            <a:off x="956293" y="5357813"/>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buClrTx/>
            </a:pPr>
            <a:r>
              <a:rPr lang="en-US" dirty="0">
                <a:solidFill>
                  <a:srgbClr val="7030A0"/>
                </a:solidFill>
              </a:rPr>
              <a:t>Shadow’s Edge </a:t>
            </a:r>
            <a:r>
              <a:rPr lang="tr-TR" dirty="0">
                <a:solidFill>
                  <a:srgbClr val="7030A0"/>
                </a:solidFill>
              </a:rPr>
              <a:t>oyuncusu</a:t>
            </a:r>
            <a:r>
              <a:rPr lang="en-US" dirty="0">
                <a:solidFill>
                  <a:srgbClr val="7030A0"/>
                </a:solidFill>
              </a:rPr>
              <a:t> </a:t>
            </a:r>
          </a:p>
          <a:p>
            <a:pPr algn="r">
              <a:buClrTx/>
            </a:pPr>
            <a:r>
              <a:rPr lang="en-US" dirty="0">
                <a:solidFill>
                  <a:srgbClr val="7030A0"/>
                </a:solidFill>
              </a:rPr>
              <a:t>Tik-Tok</a:t>
            </a:r>
            <a:r>
              <a:rPr lang="tr-TR" dirty="0">
                <a:solidFill>
                  <a:srgbClr val="7030A0"/>
                </a:solidFill>
              </a:rPr>
              <a:t> üzerinden</a:t>
            </a:r>
            <a:r>
              <a:rPr lang="en-US" dirty="0">
                <a:solidFill>
                  <a:srgbClr val="7030A0"/>
                </a:solidFill>
              </a:rPr>
              <a:t> 2022</a:t>
            </a:r>
          </a:p>
        </p:txBody>
      </p:sp>
    </p:spTree>
    <p:extLst>
      <p:ext uri="{BB962C8B-B14F-4D97-AF65-F5344CB8AC3E}">
        <p14:creationId xmlns:p14="http://schemas.microsoft.com/office/powerpoint/2010/main" val="434064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72" name="Google Shape;72;p4"/>
          <p:cNvGrpSpPr/>
          <p:nvPr/>
        </p:nvGrpSpPr>
        <p:grpSpPr>
          <a:xfrm>
            <a:off x="6968140" y="-109962"/>
            <a:ext cx="5223860" cy="6855367"/>
            <a:chOff x="6730607" y="-230560"/>
            <a:chExt cx="5223860" cy="6855367"/>
          </a:xfrm>
        </p:grpSpPr>
        <p:grpSp>
          <p:nvGrpSpPr>
            <p:cNvPr id="73" name="Google Shape;73;p4"/>
            <p:cNvGrpSpPr/>
            <p:nvPr/>
          </p:nvGrpSpPr>
          <p:grpSpPr>
            <a:xfrm>
              <a:off x="6854258" y="270056"/>
              <a:ext cx="5100209" cy="6354751"/>
              <a:chOff x="7806051" y="166788"/>
              <a:chExt cx="4139801" cy="6354751"/>
            </a:xfrm>
          </p:grpSpPr>
          <p:pic>
            <p:nvPicPr>
              <p:cNvPr id="74" name="Google Shape;74;p4"/>
              <p:cNvPicPr preferRelativeResize="0"/>
              <p:nvPr/>
            </p:nvPicPr>
            <p:blipFill rotWithShape="1">
              <a:blip r:embed="rId3">
                <a:alphaModFix/>
              </a:blip>
              <a:srcRect/>
              <a:stretch/>
            </p:blipFill>
            <p:spPr>
              <a:xfrm>
                <a:off x="7806051" y="2370734"/>
                <a:ext cx="4139801" cy="1946859"/>
              </a:xfrm>
              <a:prstGeom prst="rect">
                <a:avLst/>
              </a:prstGeom>
              <a:noFill/>
              <a:ln>
                <a:noFill/>
              </a:ln>
            </p:spPr>
          </p:pic>
          <p:pic>
            <p:nvPicPr>
              <p:cNvPr id="75" name="Google Shape;75;p4"/>
              <p:cNvPicPr preferRelativeResize="0"/>
              <p:nvPr/>
            </p:nvPicPr>
            <p:blipFill rotWithShape="1">
              <a:blip r:embed="rId4">
                <a:alphaModFix/>
              </a:blip>
              <a:srcRect/>
              <a:stretch/>
            </p:blipFill>
            <p:spPr>
              <a:xfrm>
                <a:off x="7806051" y="166788"/>
                <a:ext cx="4139801" cy="1946859"/>
              </a:xfrm>
              <a:prstGeom prst="rect">
                <a:avLst/>
              </a:prstGeom>
              <a:noFill/>
              <a:ln>
                <a:noFill/>
              </a:ln>
            </p:spPr>
          </p:pic>
          <p:pic>
            <p:nvPicPr>
              <p:cNvPr id="76" name="Google Shape;76;p4"/>
              <p:cNvPicPr preferRelativeResize="0"/>
              <p:nvPr/>
            </p:nvPicPr>
            <p:blipFill rotWithShape="1">
              <a:blip r:embed="rId5">
                <a:alphaModFix/>
              </a:blip>
              <a:srcRect/>
              <a:stretch/>
            </p:blipFill>
            <p:spPr>
              <a:xfrm>
                <a:off x="7946469" y="4574680"/>
                <a:ext cx="3999381" cy="1946859"/>
              </a:xfrm>
              <a:prstGeom prst="rect">
                <a:avLst/>
              </a:prstGeom>
              <a:noFill/>
              <a:ln>
                <a:noFill/>
              </a:ln>
            </p:spPr>
          </p:pic>
        </p:grpSp>
        <p:sp>
          <p:nvSpPr>
            <p:cNvPr id="77" name="Google Shape;77;p4"/>
            <p:cNvSpPr txBox="1"/>
            <p:nvPr/>
          </p:nvSpPr>
          <p:spPr>
            <a:xfrm>
              <a:off x="6730607" y="-230560"/>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en-US" sz="1400" b="1" i="0" u="none" strike="noStrike" cap="none" dirty="0">
                  <a:solidFill>
                    <a:srgbClr val="7030A0"/>
                  </a:solidFill>
                  <a:latin typeface="Open Sans"/>
                  <a:ea typeface="Open Sans"/>
                  <a:cs typeface="Open Sans"/>
                  <a:sym typeface="Open Sans"/>
                </a:rPr>
                <a:t>Disruption</a:t>
              </a:r>
              <a:endParaRPr sz="1400" b="1" i="0" u="none" strike="noStrike" cap="none" dirty="0">
                <a:solidFill>
                  <a:srgbClr val="7030A0"/>
                </a:solidFill>
                <a:latin typeface="Open Sans"/>
                <a:ea typeface="Open Sans"/>
                <a:cs typeface="Open Sans"/>
                <a:sym typeface="Open Sans"/>
              </a:endParaRPr>
            </a:p>
          </p:txBody>
        </p:sp>
        <p:sp>
          <p:nvSpPr>
            <p:cNvPr id="78" name="Google Shape;78;p4"/>
            <p:cNvSpPr txBox="1"/>
            <p:nvPr/>
          </p:nvSpPr>
          <p:spPr>
            <a:xfrm>
              <a:off x="7446880" y="1982520"/>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en-US" sz="1400" b="1" i="0" u="none" strike="noStrike" cap="none" dirty="0">
                  <a:solidFill>
                    <a:srgbClr val="7030A0"/>
                  </a:solidFill>
                  <a:latin typeface="Open Sans"/>
                  <a:ea typeface="Open Sans"/>
                  <a:cs typeface="Open Sans"/>
                  <a:sym typeface="Open Sans"/>
                </a:rPr>
                <a:t>Disillusionment</a:t>
              </a:r>
              <a:endParaRPr dirty="0">
                <a:solidFill>
                  <a:srgbClr val="7030A0"/>
                </a:solidFill>
              </a:endParaRPr>
            </a:p>
          </p:txBody>
        </p:sp>
        <p:sp>
          <p:nvSpPr>
            <p:cNvPr id="79" name="Google Shape;79;p4"/>
            <p:cNvSpPr txBox="1"/>
            <p:nvPr/>
          </p:nvSpPr>
          <p:spPr>
            <a:xfrm>
              <a:off x="7310084" y="4188823"/>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en-US" sz="1400" b="1" i="0" u="none" strike="noStrike" cap="none" dirty="0">
                  <a:solidFill>
                    <a:srgbClr val="7030A0"/>
                  </a:solidFill>
                  <a:latin typeface="Open Sans"/>
                  <a:ea typeface="Open Sans"/>
                  <a:cs typeface="Open Sans"/>
                  <a:sym typeface="Open Sans"/>
                </a:rPr>
                <a:t>Discovery</a:t>
              </a:r>
              <a:endParaRPr sz="1400" b="1" i="0" u="none" strike="noStrike" cap="none" dirty="0">
                <a:solidFill>
                  <a:srgbClr val="7030A0"/>
                </a:solidFill>
                <a:latin typeface="Open Sans"/>
                <a:ea typeface="Open Sans"/>
                <a:cs typeface="Open Sans"/>
                <a:sym typeface="Open Sans"/>
              </a:endParaRPr>
            </a:p>
          </p:txBody>
        </p:sp>
      </p:grpSp>
      <p:sp>
        <p:nvSpPr>
          <p:cNvPr id="80" name="Google Shape;80;p4"/>
          <p:cNvSpPr/>
          <p:nvPr/>
        </p:nvSpPr>
        <p:spPr>
          <a:xfrm rot="-540027" flipH="1">
            <a:off x="6388115" y="239435"/>
            <a:ext cx="1780313" cy="693640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397" b="0" i="0" u="none" strike="noStrike" cap="none">
              <a:solidFill>
                <a:srgbClr val="FF0000"/>
              </a:solidFill>
              <a:latin typeface="Calibri"/>
              <a:ea typeface="Calibri"/>
              <a:cs typeface="Calibri"/>
              <a:sym typeface="Calibri"/>
            </a:endParaRPr>
          </a:p>
        </p:txBody>
      </p:sp>
      <p:sp>
        <p:nvSpPr>
          <p:cNvPr id="81" name="Google Shape;81;p4"/>
          <p:cNvSpPr/>
          <p:nvPr/>
        </p:nvSpPr>
        <p:spPr>
          <a:xfrm>
            <a:off x="4705605" y="7403180"/>
            <a:ext cx="4636312" cy="32829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333">
              <a:solidFill>
                <a:srgbClr val="DCA10D"/>
              </a:solidFill>
              <a:latin typeface="Arial"/>
              <a:ea typeface="Arial"/>
              <a:cs typeface="Arial"/>
              <a:sym typeface="Arial"/>
            </a:endParaRPr>
          </a:p>
        </p:txBody>
      </p:sp>
      <p:sp>
        <p:nvSpPr>
          <p:cNvPr id="3" name="Rectangle 2">
            <a:extLst>
              <a:ext uri="{FF2B5EF4-FFF2-40B4-BE49-F238E27FC236}">
                <a16:creationId xmlns:a16="http://schemas.microsoft.com/office/drawing/2014/main" id="{6B4B1F90-C44A-9CB0-BDFA-3E4903518D52}"/>
              </a:ext>
            </a:extLst>
          </p:cNvPr>
          <p:cNvSpPr/>
          <p:nvPr/>
        </p:nvSpPr>
        <p:spPr>
          <a:xfrm>
            <a:off x="0" y="-1570"/>
            <a:ext cx="7556269" cy="716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2" name="Google Shape;82;p4"/>
          <p:cNvSpPr/>
          <p:nvPr/>
        </p:nvSpPr>
        <p:spPr>
          <a:xfrm>
            <a:off x="174278" y="1909215"/>
            <a:ext cx="7666843" cy="5021476"/>
          </a:xfrm>
          <a:prstGeom prst="rect">
            <a:avLst/>
          </a:prstGeom>
          <a:noFill/>
          <a:ln>
            <a:noFill/>
          </a:ln>
        </p:spPr>
        <p:txBody>
          <a:bodyPr spcFirstLastPara="1" wrap="square" lIns="121900" tIns="60925" rIns="121900" bIns="60925" anchor="t" anchorCtr="0">
            <a:noAutofit/>
          </a:bodyPr>
          <a:lstStyle/>
          <a:p>
            <a:pPr marL="169329" marR="0" lvl="0" indent="0" algn="l" rtl="0">
              <a:spcBef>
                <a:spcPts val="600"/>
              </a:spcBef>
              <a:spcAft>
                <a:spcPts val="0"/>
              </a:spcAft>
              <a:buNone/>
            </a:pPr>
            <a:r>
              <a:rPr lang="en-US" sz="18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Open Sans"/>
              </a:rPr>
              <a:t>Based on principles of Narrative Therapy and </a:t>
            </a:r>
            <a:br>
              <a:rPr lang="en-US" sz="18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Open Sans"/>
              </a:rPr>
            </a:br>
            <a:r>
              <a:rPr lang="en-US" sz="18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Open Sans"/>
              </a:rPr>
              <a:t>Positive Psychology</a:t>
            </a:r>
            <a:endParaRPr sz="1800"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a:p>
            <a:pPr marL="455079" marR="0" lvl="0" indent="-285750" algn="l" rtl="0">
              <a:spcBef>
                <a:spcPts val="1800"/>
              </a:spcBef>
              <a:spcAft>
                <a:spcPts val="0"/>
              </a:spcAft>
              <a:buClr>
                <a:srgbClr val="F8941E"/>
              </a:buClr>
              <a:buSzPts val="1600"/>
              <a:buFont typeface="Arial"/>
              <a:buChar char="•"/>
            </a:pPr>
            <a:r>
              <a:rPr lang="en-US" dirty="0">
                <a:solidFill>
                  <a:schemeClr val="dk1"/>
                </a:solidFill>
                <a:latin typeface="Open Sans"/>
                <a:ea typeface="Open Sans"/>
                <a:cs typeface="Open Sans"/>
                <a:sym typeface="Open Sans"/>
              </a:rPr>
              <a:t>The Players’ mission is to drive Shadow out of town, who has arrived in a big storm that brought darkness and chaos</a:t>
            </a:r>
          </a:p>
          <a:p>
            <a:pPr marL="455079" marR="0" lvl="0" indent="-285750" algn="l" rtl="0">
              <a:spcBef>
                <a:spcPts val="1800"/>
              </a:spcBef>
              <a:spcAft>
                <a:spcPts val="0"/>
              </a:spcAft>
              <a:buClr>
                <a:srgbClr val="F8941E"/>
              </a:buClr>
              <a:buSzPts val="1600"/>
              <a:buFont typeface="Arial"/>
              <a:buChar char="•"/>
            </a:pPr>
            <a:r>
              <a:rPr lang="en-US" dirty="0">
                <a:solidFill>
                  <a:schemeClr val="dk1"/>
                </a:solidFill>
                <a:latin typeface="Open Sans"/>
                <a:ea typeface="Open Sans"/>
                <a:cs typeface="Open Sans"/>
                <a:sym typeface="Open Sans"/>
              </a:rPr>
              <a:t>Players support the guardians to fight Shadow. They receive missions to cover the city in art, to answer prompts in their guided journal, and to practice CBT exercises.</a:t>
            </a:r>
          </a:p>
          <a:p>
            <a:pPr marL="455079" marR="0" lvl="0" indent="-285750" algn="l" rtl="0">
              <a:spcBef>
                <a:spcPts val="1800"/>
              </a:spcBef>
              <a:spcAft>
                <a:spcPts val="0"/>
              </a:spcAft>
              <a:buClr>
                <a:srgbClr val="F8941E"/>
              </a:buClr>
              <a:buSzPts val="1600"/>
              <a:buFont typeface="Arial"/>
              <a:buChar char="•"/>
            </a:pPr>
            <a:r>
              <a:rPr lang="en-US" dirty="0">
                <a:solidFill>
                  <a:schemeClr val="dk1"/>
                </a:solidFill>
                <a:latin typeface="Open Sans"/>
                <a:ea typeface="Open Sans"/>
                <a:cs typeface="Open Sans"/>
                <a:sym typeface="Open Sans"/>
              </a:rPr>
              <a:t>The more missions they complete, the more power they gain to battle Shadow. The more missions they complete, the more life and light returns to the city. </a:t>
            </a:r>
          </a:p>
          <a:p>
            <a:pPr marL="455079" marR="0" lvl="0" indent="-285750" algn="l" rtl="0">
              <a:spcBef>
                <a:spcPts val="1800"/>
              </a:spcBef>
              <a:spcAft>
                <a:spcPts val="0"/>
              </a:spcAft>
              <a:buClr>
                <a:srgbClr val="F8941E"/>
              </a:buClr>
              <a:buSzPts val="1600"/>
              <a:buFont typeface="Arial"/>
              <a:buChar char="•"/>
            </a:pPr>
            <a:r>
              <a:rPr lang="en-US" dirty="0">
                <a:solidFill>
                  <a:schemeClr val="dk1"/>
                </a:solidFill>
                <a:latin typeface="Open Sans"/>
                <a:ea typeface="Open Sans"/>
                <a:cs typeface="Open Sans"/>
                <a:sym typeface="Open Sans"/>
              </a:rPr>
              <a:t>Players move from a place of feeling disrupted to discovery and confidence</a:t>
            </a:r>
            <a:r>
              <a:rPr lang="en-US" dirty="0">
                <a:ea typeface="Open Sans"/>
              </a:rPr>
              <a:t>. </a:t>
            </a:r>
            <a:br>
              <a:rPr lang="en-US" dirty="0">
                <a:ea typeface="Open Sans"/>
              </a:rPr>
            </a:br>
            <a:r>
              <a:rPr lang="en-US" dirty="0">
                <a:solidFill>
                  <a:schemeClr val="dk1"/>
                </a:solidFill>
                <a:latin typeface="Open Sans"/>
                <a:ea typeface="Open Sans"/>
                <a:cs typeface="Open Sans"/>
                <a:sym typeface="Open Sans"/>
              </a:rPr>
              <a:t>Players move freely between any stage, based on their mood.</a:t>
            </a:r>
            <a:endParaRPr dirty="0"/>
          </a:p>
          <a:p>
            <a:pPr marL="455079" marR="0" lvl="0" indent="-285750" algn="l" rtl="0">
              <a:spcBef>
                <a:spcPts val="1800"/>
              </a:spcBef>
              <a:spcAft>
                <a:spcPts val="1200"/>
              </a:spcAft>
              <a:buClr>
                <a:srgbClr val="F8941E"/>
              </a:buClr>
              <a:buSzPts val="1600"/>
              <a:buFont typeface="Arial"/>
              <a:buChar char="•"/>
            </a:pPr>
            <a:r>
              <a:rPr lang="en-US" dirty="0">
                <a:solidFill>
                  <a:schemeClr val="dk1"/>
                </a:solidFill>
                <a:latin typeface="Open Sans"/>
                <a:ea typeface="Open Sans"/>
                <a:cs typeface="Open Sans"/>
                <a:sym typeface="Open Sans"/>
              </a:rPr>
              <a:t>Players choose to share as little or as much as they wish for themselves and with other players in the in-game art community. </a:t>
            </a:r>
            <a:endParaRPr dirty="0">
              <a:solidFill>
                <a:schemeClr val="dk1"/>
              </a:solidFill>
              <a:latin typeface="Open Sans"/>
              <a:ea typeface="Open Sans"/>
              <a:cs typeface="Open Sans"/>
              <a:sym typeface="Open Sans"/>
            </a:endParaRPr>
          </a:p>
        </p:txBody>
      </p:sp>
      <p:sp>
        <p:nvSpPr>
          <p:cNvPr id="84" name="Google Shape;84;p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 name="Title 1">
            <a:extLst>
              <a:ext uri="{FF2B5EF4-FFF2-40B4-BE49-F238E27FC236}">
                <a16:creationId xmlns:a16="http://schemas.microsoft.com/office/drawing/2014/main" id="{3FE721D1-3919-79BA-E5BA-3EA11D5A5B7F}"/>
              </a:ext>
            </a:extLst>
          </p:cNvPr>
          <p:cNvSpPr>
            <a:spLocks noGrp="1"/>
          </p:cNvSpPr>
          <p:nvPr>
            <p:ph type="title" idx="4294967295"/>
          </p:nvPr>
        </p:nvSpPr>
        <p:spPr>
          <a:xfrm>
            <a:off x="387854" y="693076"/>
            <a:ext cx="10515600" cy="746125"/>
          </a:xfrm>
        </p:spPr>
        <p:txBody>
          <a:bodyPr>
            <a:normAutofit fontScale="90000"/>
          </a:bodyPr>
          <a:lstStyle/>
          <a:p>
            <a:pPr algn="l" rtl="0"/>
            <a:r>
              <a:rPr lang="en-US" sz="4000" b="1" i="0" dirty="0">
                <a:solidFill>
                  <a:srgbClr val="F7941E"/>
                </a:solidFill>
                <a:effectLst/>
                <a:latin typeface="Open Sans" panose="020B0606030504020204" pitchFamily="34" charset="0"/>
                <a:ea typeface="Open Sans" panose="020B0606030504020204" pitchFamily="34" charset="0"/>
                <a:cs typeface="Open Sans" panose="020B0606030504020204" pitchFamily="34" charset="0"/>
              </a:rPr>
              <a:t>Personal Growth Experience </a:t>
            </a:r>
            <a:br>
              <a:rPr lang="en-US" sz="4000" b="1" i="0" dirty="0">
                <a:solidFill>
                  <a:srgbClr val="F7941E"/>
                </a:solidFill>
                <a:effectLst/>
                <a:latin typeface="Open Sans" panose="020B0606030504020204" pitchFamily="34" charset="0"/>
                <a:ea typeface="Open Sans" panose="020B0606030504020204" pitchFamily="34" charset="0"/>
                <a:cs typeface="Open Sans" panose="020B0606030504020204" pitchFamily="34" charset="0"/>
              </a:rPr>
            </a:br>
            <a:r>
              <a:rPr lang="en-US" sz="4000" b="1" i="0" dirty="0">
                <a:solidFill>
                  <a:srgbClr val="F7941E"/>
                </a:solidFill>
                <a:effectLst/>
                <a:latin typeface="Open Sans" panose="020B0606030504020204" pitchFamily="34" charset="0"/>
                <a:ea typeface="Open Sans" panose="020B0606030504020204" pitchFamily="34" charset="0"/>
                <a:cs typeface="Open Sans" panose="020B0606030504020204" pitchFamily="34" charset="0"/>
              </a:rPr>
              <a:t>in “Shadow’s Edge” </a:t>
            </a:r>
            <a:endParaRPr lang="en-CH" dirty="0">
              <a:effectLst/>
            </a:endParaRPr>
          </a:p>
        </p:txBody>
      </p:sp>
      <p:sp>
        <p:nvSpPr>
          <p:cNvPr id="85" name="Google Shape;85;p4"/>
          <p:cNvSpPr txBox="1"/>
          <p:nvPr/>
        </p:nvSpPr>
        <p:spPr>
          <a:xfrm>
            <a:off x="325783" y="6056169"/>
            <a:ext cx="47612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accent1"/>
                </a:solidFill>
                <a:latin typeface="Open Sans"/>
                <a:ea typeface="Open Sans"/>
                <a:cs typeface="Open Sans"/>
                <a:sym typeface="Open Sans"/>
              </a:rPr>
              <a:t>Developed with youth, mental health professionals and by a female-led team</a:t>
            </a:r>
            <a:endParaRPr dirty="0"/>
          </a:p>
          <a:p>
            <a:pPr marL="0" marR="0" lvl="0" indent="0" algn="l" rtl="0">
              <a:spcBef>
                <a:spcPts val="0"/>
              </a:spcBef>
              <a:spcAft>
                <a:spcPts val="0"/>
              </a:spcAft>
              <a:buNone/>
            </a:pPr>
            <a:r>
              <a:rPr lang="en-US" sz="1000" u="sng" dirty="0">
                <a:solidFill>
                  <a:schemeClr val="accent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Shadow's Edge video (86 seconds)</a:t>
            </a:r>
            <a:endParaRPr sz="1000" dirty="0">
              <a:solidFill>
                <a:schemeClr val="accent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grpSp>
        <p:nvGrpSpPr>
          <p:cNvPr id="72" name="Google Shape;72;p4"/>
          <p:cNvGrpSpPr/>
          <p:nvPr/>
        </p:nvGrpSpPr>
        <p:grpSpPr>
          <a:xfrm>
            <a:off x="6774997" y="-69924"/>
            <a:ext cx="5223860" cy="6855367"/>
            <a:chOff x="6730607" y="-230560"/>
            <a:chExt cx="5223860" cy="6855367"/>
          </a:xfrm>
        </p:grpSpPr>
        <p:grpSp>
          <p:nvGrpSpPr>
            <p:cNvPr id="73" name="Google Shape;73;p4"/>
            <p:cNvGrpSpPr/>
            <p:nvPr/>
          </p:nvGrpSpPr>
          <p:grpSpPr>
            <a:xfrm>
              <a:off x="6854258" y="270056"/>
              <a:ext cx="5100209" cy="6354751"/>
              <a:chOff x="7806051" y="166788"/>
              <a:chExt cx="4139801" cy="6354751"/>
            </a:xfrm>
          </p:grpSpPr>
          <p:pic>
            <p:nvPicPr>
              <p:cNvPr id="74" name="Google Shape;74;p4"/>
              <p:cNvPicPr preferRelativeResize="0"/>
              <p:nvPr/>
            </p:nvPicPr>
            <p:blipFill rotWithShape="1">
              <a:blip r:embed="rId3">
                <a:alphaModFix/>
              </a:blip>
              <a:srcRect/>
              <a:stretch/>
            </p:blipFill>
            <p:spPr>
              <a:xfrm>
                <a:off x="7806051" y="2370734"/>
                <a:ext cx="4139801" cy="1946859"/>
              </a:xfrm>
              <a:prstGeom prst="rect">
                <a:avLst/>
              </a:prstGeom>
              <a:noFill/>
              <a:ln>
                <a:noFill/>
              </a:ln>
            </p:spPr>
          </p:pic>
          <p:pic>
            <p:nvPicPr>
              <p:cNvPr id="75" name="Google Shape;75;p4"/>
              <p:cNvPicPr preferRelativeResize="0"/>
              <p:nvPr/>
            </p:nvPicPr>
            <p:blipFill rotWithShape="1">
              <a:blip r:embed="rId4">
                <a:alphaModFix/>
              </a:blip>
              <a:srcRect/>
              <a:stretch/>
            </p:blipFill>
            <p:spPr>
              <a:xfrm>
                <a:off x="7806051" y="166788"/>
                <a:ext cx="4139801" cy="1946859"/>
              </a:xfrm>
              <a:prstGeom prst="rect">
                <a:avLst/>
              </a:prstGeom>
              <a:noFill/>
              <a:ln>
                <a:noFill/>
              </a:ln>
            </p:spPr>
          </p:pic>
          <p:pic>
            <p:nvPicPr>
              <p:cNvPr id="76" name="Google Shape;76;p4"/>
              <p:cNvPicPr preferRelativeResize="0"/>
              <p:nvPr/>
            </p:nvPicPr>
            <p:blipFill rotWithShape="1">
              <a:blip r:embed="rId5">
                <a:alphaModFix/>
              </a:blip>
              <a:srcRect/>
              <a:stretch/>
            </p:blipFill>
            <p:spPr>
              <a:xfrm>
                <a:off x="7946469" y="4574680"/>
                <a:ext cx="3999381" cy="1946859"/>
              </a:xfrm>
              <a:prstGeom prst="rect">
                <a:avLst/>
              </a:prstGeom>
              <a:noFill/>
              <a:ln>
                <a:noFill/>
              </a:ln>
            </p:spPr>
          </p:pic>
        </p:grpSp>
        <p:sp>
          <p:nvSpPr>
            <p:cNvPr id="77" name="Google Shape;77;p4"/>
            <p:cNvSpPr txBox="1"/>
            <p:nvPr/>
          </p:nvSpPr>
          <p:spPr>
            <a:xfrm>
              <a:off x="6730607" y="-230560"/>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tr-TR" sz="1400" b="1" i="0" u="none" strike="noStrike" cap="none" dirty="0">
                  <a:solidFill>
                    <a:srgbClr val="7030A0"/>
                  </a:solidFill>
                  <a:latin typeface="Open Sans"/>
                  <a:ea typeface="Open Sans"/>
                  <a:cs typeface="Open Sans"/>
                  <a:sym typeface="Open Sans"/>
                </a:rPr>
                <a:t>Yıkılma</a:t>
              </a:r>
              <a:endParaRPr sz="1400" b="1" i="0" u="none" strike="noStrike" cap="none" dirty="0">
                <a:solidFill>
                  <a:srgbClr val="7030A0"/>
                </a:solidFill>
                <a:latin typeface="Open Sans"/>
                <a:ea typeface="Open Sans"/>
                <a:cs typeface="Open Sans"/>
                <a:sym typeface="Open Sans"/>
              </a:endParaRPr>
            </a:p>
          </p:txBody>
        </p:sp>
        <p:sp>
          <p:nvSpPr>
            <p:cNvPr id="78" name="Google Shape;78;p4"/>
            <p:cNvSpPr txBox="1"/>
            <p:nvPr/>
          </p:nvSpPr>
          <p:spPr>
            <a:xfrm>
              <a:off x="7446880" y="1982520"/>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tr-TR" b="1" dirty="0">
                  <a:solidFill>
                    <a:srgbClr val="7030A0"/>
                  </a:solidFill>
                  <a:latin typeface="Open Sans"/>
                  <a:ea typeface="Open Sans"/>
                  <a:cs typeface="Open Sans"/>
                  <a:sym typeface="Open Sans"/>
                </a:rPr>
                <a:t>Hayal kırıklığı</a:t>
              </a:r>
              <a:endParaRPr dirty="0">
                <a:solidFill>
                  <a:srgbClr val="7030A0"/>
                </a:solidFill>
              </a:endParaRPr>
            </a:p>
          </p:txBody>
        </p:sp>
        <p:sp>
          <p:nvSpPr>
            <p:cNvPr id="79" name="Google Shape;79;p4"/>
            <p:cNvSpPr txBox="1"/>
            <p:nvPr/>
          </p:nvSpPr>
          <p:spPr>
            <a:xfrm>
              <a:off x="7310084" y="4188823"/>
              <a:ext cx="1986214" cy="768761"/>
            </a:xfrm>
            <a:prstGeom prst="rect">
              <a:avLst/>
            </a:prstGeom>
            <a:noFill/>
            <a:ln>
              <a:noFill/>
            </a:ln>
          </p:spPr>
          <p:txBody>
            <a:bodyPr spcFirstLastPara="1" wrap="square" lIns="121900" tIns="60950" rIns="121900" bIns="60950" anchor="ctr" anchorCtr="0">
              <a:normAutofit fontScale="97500"/>
            </a:bodyPr>
            <a:lstStyle/>
            <a:p>
              <a:pPr marL="0" marR="0" lvl="0" indent="0" algn="r" rtl="0">
                <a:lnSpc>
                  <a:spcPct val="90000"/>
                </a:lnSpc>
                <a:spcBef>
                  <a:spcPts val="0"/>
                </a:spcBef>
                <a:spcAft>
                  <a:spcPts val="0"/>
                </a:spcAft>
                <a:buClr>
                  <a:schemeClr val="accent1"/>
                </a:buClr>
                <a:buSzPct val="100000"/>
                <a:buFont typeface="Open Sans"/>
                <a:buNone/>
              </a:pPr>
              <a:r>
                <a:rPr lang="tr-TR" sz="1400" b="1" i="0" u="none" strike="noStrike" cap="none" dirty="0">
                  <a:solidFill>
                    <a:srgbClr val="7030A0"/>
                  </a:solidFill>
                  <a:latin typeface="Open Sans"/>
                  <a:ea typeface="Open Sans"/>
                  <a:cs typeface="Open Sans"/>
                  <a:sym typeface="Open Sans"/>
                </a:rPr>
                <a:t>Keşif</a:t>
              </a:r>
              <a:endParaRPr sz="1400" b="1" i="0" u="none" strike="noStrike" cap="none" dirty="0">
                <a:solidFill>
                  <a:srgbClr val="7030A0"/>
                </a:solidFill>
                <a:latin typeface="Open Sans"/>
                <a:ea typeface="Open Sans"/>
                <a:cs typeface="Open Sans"/>
                <a:sym typeface="Open Sans"/>
              </a:endParaRPr>
            </a:p>
          </p:txBody>
        </p:sp>
      </p:grpSp>
      <p:sp>
        <p:nvSpPr>
          <p:cNvPr id="80" name="Google Shape;80;p4"/>
          <p:cNvSpPr/>
          <p:nvPr/>
        </p:nvSpPr>
        <p:spPr>
          <a:xfrm rot="-540027" flipH="1">
            <a:off x="6388115" y="239435"/>
            <a:ext cx="1780313" cy="693640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2397" b="0" i="0" u="none" strike="noStrike" cap="none">
              <a:solidFill>
                <a:srgbClr val="FF0000"/>
              </a:solidFill>
              <a:latin typeface="Calibri"/>
              <a:ea typeface="Calibri"/>
              <a:cs typeface="Calibri"/>
              <a:sym typeface="Calibri"/>
            </a:endParaRPr>
          </a:p>
        </p:txBody>
      </p:sp>
      <p:sp>
        <p:nvSpPr>
          <p:cNvPr id="81" name="Google Shape;81;p4"/>
          <p:cNvSpPr/>
          <p:nvPr/>
        </p:nvSpPr>
        <p:spPr>
          <a:xfrm>
            <a:off x="4705605" y="7403180"/>
            <a:ext cx="4636312" cy="328295"/>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endParaRPr sz="1333">
              <a:solidFill>
                <a:srgbClr val="DCA10D"/>
              </a:solidFill>
              <a:latin typeface="Arial"/>
              <a:ea typeface="Arial"/>
              <a:cs typeface="Arial"/>
              <a:sym typeface="Arial"/>
            </a:endParaRPr>
          </a:p>
        </p:txBody>
      </p:sp>
      <p:sp>
        <p:nvSpPr>
          <p:cNvPr id="3" name="Rectangle 2">
            <a:extLst>
              <a:ext uri="{FF2B5EF4-FFF2-40B4-BE49-F238E27FC236}">
                <a16:creationId xmlns:a16="http://schemas.microsoft.com/office/drawing/2014/main" id="{6B4B1F90-C44A-9CB0-BDFA-3E4903518D52}"/>
              </a:ext>
            </a:extLst>
          </p:cNvPr>
          <p:cNvSpPr/>
          <p:nvPr/>
        </p:nvSpPr>
        <p:spPr>
          <a:xfrm>
            <a:off x="0" y="-1570"/>
            <a:ext cx="7556269" cy="7165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2" name="Google Shape;82;p4"/>
          <p:cNvSpPr/>
          <p:nvPr/>
        </p:nvSpPr>
        <p:spPr>
          <a:xfrm>
            <a:off x="174278" y="1909215"/>
            <a:ext cx="7666843" cy="5021476"/>
          </a:xfrm>
          <a:prstGeom prst="rect">
            <a:avLst/>
          </a:prstGeom>
          <a:noFill/>
          <a:ln>
            <a:noFill/>
          </a:ln>
        </p:spPr>
        <p:txBody>
          <a:bodyPr spcFirstLastPara="1" wrap="square" lIns="121900" tIns="60925" rIns="121900" bIns="60925" anchor="t" anchorCtr="0">
            <a:noAutofit/>
          </a:bodyPr>
          <a:lstStyle/>
          <a:p>
            <a:pPr marL="169329" marR="0" lvl="0" indent="0" algn="l" rtl="0">
              <a:spcBef>
                <a:spcPts val="600"/>
              </a:spcBef>
              <a:spcAft>
                <a:spcPts val="0"/>
              </a:spcAft>
              <a:buNone/>
            </a:pPr>
            <a:r>
              <a:rPr lang="tr-TR" sz="18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Open Sans"/>
              </a:rPr>
              <a:t>Öyküsel Terapi ve Pozitif Psikoloji İlkelerine Dayalı</a:t>
            </a:r>
            <a:endParaRPr lang="en-US" sz="1800"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a:p>
            <a:pPr marL="455079" marR="0" lvl="0" indent="-285750" algn="l" rtl="0">
              <a:spcBef>
                <a:spcPts val="1800"/>
              </a:spcBef>
              <a:spcAft>
                <a:spcPts val="0"/>
              </a:spcAft>
              <a:buClr>
                <a:srgbClr val="F8941E"/>
              </a:buClr>
              <a:buSzPts val="1600"/>
              <a:buFont typeface="Arial"/>
              <a:buChar char="•"/>
            </a:pPr>
            <a:r>
              <a:rPr lang="tr-TR" dirty="0">
                <a:solidFill>
                  <a:schemeClr val="dk1"/>
                </a:solidFill>
                <a:latin typeface="Open Sans"/>
                <a:ea typeface="Open Sans"/>
                <a:cs typeface="Open Sans"/>
              </a:rPr>
              <a:t>Oyuncuların görevi, karanlık ve kaos getiren büyük bir fırtınayla kasabaya varan Shadow'u şehirden çıkarmaktır.</a:t>
            </a:r>
          </a:p>
          <a:p>
            <a:pPr marL="455079" marR="0" lvl="0" indent="-285750" algn="l" rtl="0">
              <a:spcBef>
                <a:spcPts val="1800"/>
              </a:spcBef>
              <a:spcAft>
                <a:spcPts val="0"/>
              </a:spcAft>
              <a:buClr>
                <a:srgbClr val="F8941E"/>
              </a:buClr>
              <a:buSzPts val="1600"/>
              <a:buFont typeface="Arial"/>
              <a:buChar char="•"/>
            </a:pPr>
            <a:r>
              <a:rPr lang="tr-TR" dirty="0">
                <a:solidFill>
                  <a:schemeClr val="dk1"/>
                </a:solidFill>
                <a:latin typeface="Open Sans"/>
                <a:ea typeface="Open Sans"/>
                <a:cs typeface="Open Sans"/>
              </a:rPr>
              <a:t>Oyuncular, Gardiyanlara Gölge’ye karşı savaşmaları için destek verirler. Şehri sanatla kaplamak, rehberli günlüklerinde soruları yanıtlamak ve BDT egzersizlerini uygulamak için görevler alırlar.</a:t>
            </a:r>
            <a:endParaRPr lang="en-US" dirty="0">
              <a:solidFill>
                <a:schemeClr val="dk1"/>
              </a:solidFill>
              <a:latin typeface="Open Sans"/>
              <a:ea typeface="Open Sans"/>
              <a:cs typeface="Open Sans"/>
              <a:sym typeface="Open Sans"/>
            </a:endParaRPr>
          </a:p>
          <a:p>
            <a:pPr marL="455079" marR="0" lvl="0" indent="-285750" algn="l" rtl="0">
              <a:spcBef>
                <a:spcPts val="1800"/>
              </a:spcBef>
              <a:spcAft>
                <a:spcPts val="0"/>
              </a:spcAft>
              <a:buClr>
                <a:srgbClr val="F8941E"/>
              </a:buClr>
              <a:buSzPts val="1600"/>
              <a:buFont typeface="Arial"/>
              <a:buChar char="•"/>
            </a:pPr>
            <a:r>
              <a:rPr lang="tr-TR" dirty="0">
                <a:solidFill>
                  <a:schemeClr val="dk1"/>
                </a:solidFill>
                <a:latin typeface="Open Sans"/>
                <a:ea typeface="Open Sans"/>
                <a:cs typeface="Open Sans"/>
                <a:sym typeface="Open Sans"/>
              </a:rPr>
              <a:t>Ne kadar çok hedef tamamlarlarsa, Gölge’yi yenmek için o kadar güç kazanırlar. Tamamladıkları görev sayısı arttıkça, şehre daha fazla yaşam ve ışık döner.</a:t>
            </a:r>
            <a:endParaRPr lang="en-US" dirty="0">
              <a:solidFill>
                <a:schemeClr val="dk1"/>
              </a:solidFill>
              <a:latin typeface="Open Sans"/>
              <a:ea typeface="Open Sans"/>
              <a:cs typeface="Open Sans"/>
              <a:sym typeface="Open Sans"/>
            </a:endParaRPr>
          </a:p>
          <a:p>
            <a:pPr marL="455079" lvl="0" indent="-285750">
              <a:spcBef>
                <a:spcPts val="1800"/>
              </a:spcBef>
              <a:buClr>
                <a:srgbClr val="F8941E"/>
              </a:buClr>
              <a:buSzPts val="1600"/>
              <a:buFont typeface="Arial"/>
              <a:buChar char="•"/>
            </a:pPr>
            <a:r>
              <a:rPr lang="tr-TR" dirty="0">
                <a:solidFill>
                  <a:schemeClr val="dk1"/>
                </a:solidFill>
                <a:latin typeface="Open Sans"/>
                <a:ea typeface="Open Sans"/>
                <a:cs typeface="Open Sans"/>
              </a:rPr>
              <a:t>Oyuncular, bozulmuş ve bölünmüş hissettikleri bir durumdan keşfetmeye ve özgüvene geçerler. Oyuncular, ruh hallerine bağlı olarak herhangi bir aşama arasında serbestçe hareket ederler.</a:t>
            </a:r>
            <a:endParaRPr dirty="0">
              <a:solidFill>
                <a:schemeClr val="dk1"/>
              </a:solidFill>
              <a:latin typeface="Open Sans"/>
              <a:ea typeface="Open Sans"/>
              <a:cs typeface="Open Sans"/>
            </a:endParaRPr>
          </a:p>
          <a:p>
            <a:pPr marL="455079" marR="0" lvl="0" indent="-285750" algn="l" rtl="0">
              <a:spcBef>
                <a:spcPts val="1800"/>
              </a:spcBef>
              <a:spcAft>
                <a:spcPts val="1200"/>
              </a:spcAft>
              <a:buClr>
                <a:srgbClr val="F8941E"/>
              </a:buClr>
              <a:buSzPts val="1600"/>
              <a:buFont typeface="Arial"/>
              <a:buChar char="•"/>
            </a:pPr>
            <a:r>
              <a:rPr lang="tr-TR" dirty="0">
                <a:solidFill>
                  <a:schemeClr val="dk1"/>
                </a:solidFill>
                <a:latin typeface="Open Sans"/>
                <a:ea typeface="Open Sans"/>
                <a:cs typeface="Open Sans"/>
              </a:rPr>
              <a:t>Oyuncular, oyun içi sanat topluluğunda kendileriyle ve diğer oyuncularla neyi ne kadar paylaşacaklarına kendileri karar verirler.</a:t>
            </a:r>
            <a:endParaRPr dirty="0">
              <a:solidFill>
                <a:schemeClr val="dk1"/>
              </a:solidFill>
              <a:latin typeface="Open Sans"/>
              <a:ea typeface="Open Sans"/>
              <a:cs typeface="Open Sans"/>
              <a:sym typeface="Open Sans"/>
            </a:endParaRPr>
          </a:p>
        </p:txBody>
      </p:sp>
      <p:sp>
        <p:nvSpPr>
          <p:cNvPr id="83" name="Google Shape;83;p4"/>
          <p:cNvSpPr txBox="1"/>
          <p:nvPr/>
        </p:nvSpPr>
        <p:spPr>
          <a:xfrm>
            <a:off x="340705" y="490699"/>
            <a:ext cx="10427910" cy="81975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A273D"/>
              </a:buClr>
              <a:buSzPts val="2400"/>
              <a:buFont typeface="Open Sans"/>
              <a:buNone/>
            </a:pPr>
            <a:endParaRPr sz="4000" b="1" u="none" dirty="0">
              <a:solidFill>
                <a:srgbClr val="F7941E"/>
              </a:solidFill>
              <a:latin typeface="Open Sans"/>
              <a:ea typeface="Open Sans"/>
              <a:cs typeface="Open Sans"/>
              <a:sym typeface="Open Sans"/>
            </a:endParaRPr>
          </a:p>
        </p:txBody>
      </p:sp>
      <p:sp>
        <p:nvSpPr>
          <p:cNvPr id="84" name="Google Shape;84;p4"/>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Title 1">
            <a:extLst>
              <a:ext uri="{FF2B5EF4-FFF2-40B4-BE49-F238E27FC236}">
                <a16:creationId xmlns:a16="http://schemas.microsoft.com/office/drawing/2014/main" id="{3FE721D1-3919-79BA-E5BA-3EA11D5A5B7F}"/>
              </a:ext>
            </a:extLst>
          </p:cNvPr>
          <p:cNvSpPr>
            <a:spLocks noGrp="1"/>
          </p:cNvSpPr>
          <p:nvPr>
            <p:ph type="title" idx="4294967295"/>
          </p:nvPr>
        </p:nvSpPr>
        <p:spPr>
          <a:xfrm>
            <a:off x="0" y="796925"/>
            <a:ext cx="7013575" cy="746125"/>
          </a:xfrm>
        </p:spPr>
        <p:txBody>
          <a:bodyPr>
            <a:normAutofit fontScale="90000"/>
          </a:bodyPr>
          <a:lstStyle/>
          <a:p>
            <a:pPr rtl="0"/>
            <a:r>
              <a:rPr lang="en-US" sz="4000" dirty="0">
                <a:solidFill>
                  <a:srgbClr val="7030A0"/>
                </a:solidFill>
              </a:rPr>
              <a:t>“Shadow’s Edge”</a:t>
            </a:r>
            <a:r>
              <a:rPr lang="tr-TR" sz="4000" dirty="0">
                <a:solidFill>
                  <a:srgbClr val="7030A0"/>
                </a:solidFill>
              </a:rPr>
              <a:t> İçerisinde Kişisel Büyüme Deneyimi</a:t>
            </a:r>
            <a:r>
              <a:rPr lang="en-US" sz="4000" dirty="0">
                <a:solidFill>
                  <a:srgbClr val="7030A0"/>
                </a:solidFill>
              </a:rPr>
              <a:t> </a:t>
            </a:r>
            <a:endParaRPr lang="en-CH" sz="4000" dirty="0">
              <a:solidFill>
                <a:srgbClr val="7030A0"/>
              </a:solidFill>
            </a:endParaRPr>
          </a:p>
        </p:txBody>
      </p:sp>
      <p:sp>
        <p:nvSpPr>
          <p:cNvPr id="85" name="Google Shape;85;p4"/>
          <p:cNvSpPr txBox="1"/>
          <p:nvPr/>
        </p:nvSpPr>
        <p:spPr>
          <a:xfrm>
            <a:off x="387854" y="6304837"/>
            <a:ext cx="47612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accent1"/>
                </a:solidFill>
                <a:latin typeface="Open Sans"/>
                <a:ea typeface="Open Sans"/>
                <a:cs typeface="Open Sans"/>
                <a:sym typeface="Open Sans"/>
              </a:rPr>
              <a:t>Developed with youth, mental health professionals and by a female-led team</a:t>
            </a:r>
            <a:endParaRPr dirty="0"/>
          </a:p>
          <a:p>
            <a:pPr marL="0" marR="0" lvl="0" indent="0" algn="l" rtl="0">
              <a:spcBef>
                <a:spcPts val="0"/>
              </a:spcBef>
              <a:spcAft>
                <a:spcPts val="0"/>
              </a:spcAft>
              <a:buNone/>
            </a:pPr>
            <a:r>
              <a:rPr lang="en-US" sz="1000" u="sng" dirty="0">
                <a:solidFill>
                  <a:schemeClr val="accent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Shadow's Edge video (86 seconds)</a:t>
            </a:r>
            <a:endParaRPr sz="1000" dirty="0">
              <a:solidFill>
                <a:schemeClr val="accent1"/>
              </a:solidFill>
              <a:latin typeface="Open Sans"/>
              <a:ea typeface="Open Sans"/>
              <a:cs typeface="Open Sans"/>
              <a:sym typeface="Open Sans"/>
            </a:endParaRPr>
          </a:p>
        </p:txBody>
      </p:sp>
    </p:spTree>
    <p:extLst>
      <p:ext uri="{BB962C8B-B14F-4D97-AF65-F5344CB8AC3E}">
        <p14:creationId xmlns:p14="http://schemas.microsoft.com/office/powerpoint/2010/main" val="268500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a:extLst>
              <a:ext uri="{FF2B5EF4-FFF2-40B4-BE49-F238E27FC236}">
                <a16:creationId xmlns:a16="http://schemas.microsoft.com/office/drawing/2014/main" id="{8B7FE32E-E710-9AB2-2F4A-7278396635FD}"/>
              </a:ext>
            </a:extLst>
          </p:cNvPr>
          <p:cNvSpPr>
            <a:spLocks noGrp="1"/>
          </p:cNvSpPr>
          <p:nvPr>
            <p:ph type="title"/>
          </p:nvPr>
        </p:nvSpPr>
        <p:spPr/>
        <p:txBody>
          <a:bodyPr>
            <a:normAutofit/>
          </a:bodyPr>
          <a:lstStyle/>
          <a:p>
            <a:pPr rtl="0"/>
            <a:r>
              <a:rPr lang="en-US" sz="3600" b="1" i="0" dirty="0">
                <a:solidFill>
                  <a:srgbClr val="F7941E"/>
                </a:solidFill>
                <a:effectLst/>
                <a:latin typeface="Open Sans" panose="020B0606030504020204" pitchFamily="34" charset="0"/>
                <a:ea typeface="Open Sans" panose="020B0606030504020204" pitchFamily="34" charset="0"/>
                <a:cs typeface="Open Sans" panose="020B0606030504020204" pitchFamily="34" charset="0"/>
              </a:rPr>
              <a:t>Real world evidence</a:t>
            </a:r>
            <a:endParaRPr lang="en-CH" sz="3600" dirty="0">
              <a:effectLst/>
            </a:endParaRPr>
          </a:p>
        </p:txBody>
      </p:sp>
      <p:sp>
        <p:nvSpPr>
          <p:cNvPr id="106" name="Google Shape;106;p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F8941E"/>
                </a:solidFill>
                <a:latin typeface="Open Sans"/>
                <a:ea typeface="Open Sans"/>
                <a:cs typeface="Open Sans"/>
                <a:sym typeface="Open Sans"/>
              </a:rPr>
              <a:t>15</a:t>
            </a:fld>
            <a:endParaRPr>
              <a:solidFill>
                <a:srgbClr val="F8941E"/>
              </a:solidFill>
              <a:latin typeface="Open Sans"/>
              <a:ea typeface="Open Sans"/>
              <a:cs typeface="Open Sans"/>
              <a:sym typeface="Open Sans"/>
            </a:endParaRPr>
          </a:p>
        </p:txBody>
      </p:sp>
      <p:sp>
        <p:nvSpPr>
          <p:cNvPr id="107" name="Google Shape;107;p6"/>
          <p:cNvSpPr/>
          <p:nvPr/>
        </p:nvSpPr>
        <p:spPr>
          <a:xfrm>
            <a:off x="381583" y="2286040"/>
            <a:ext cx="590104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Open Sans"/>
                <a:ea typeface="Open Sans"/>
                <a:cs typeface="Open Sans"/>
                <a:sym typeface="Open Sans"/>
              </a:rPr>
              <a:t>Study results suggest strong impact on reducing symptoms of depression, high likelihood that game is effective in secondary prevention</a:t>
            </a:r>
            <a:endParaRPr dirty="0"/>
          </a:p>
        </p:txBody>
      </p:sp>
      <p:sp>
        <p:nvSpPr>
          <p:cNvPr id="109" name="Google Shape;109;p6"/>
          <p:cNvSpPr/>
          <p:nvPr/>
        </p:nvSpPr>
        <p:spPr>
          <a:xfrm>
            <a:off x="7888456" y="4555386"/>
            <a:ext cx="3685343"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 Shadow's Edge is an excellent, low-threshold, age-appropriate and contemporary way to strengthen the resilience of adolescents and young adults “  </a:t>
            </a:r>
            <a:endParaRPr sz="1200" b="1"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200" b="1" dirty="0">
                <a:solidFill>
                  <a:schemeClr val="dk1"/>
                </a:solidFill>
                <a:latin typeface="Open Sans"/>
                <a:ea typeface="Open Sans"/>
                <a:cs typeface="Open Sans"/>
                <a:sym typeface="Open Sans"/>
              </a:rPr>
              <a:t>Prof. Dr. Phil Markus </a:t>
            </a:r>
            <a:r>
              <a:rPr lang="en-US" sz="1200" b="1" dirty="0" err="1">
                <a:solidFill>
                  <a:schemeClr val="dk1"/>
                </a:solidFill>
                <a:latin typeface="Open Sans"/>
                <a:ea typeface="Open Sans"/>
                <a:cs typeface="Open Sans"/>
                <a:sym typeface="Open Sans"/>
              </a:rPr>
              <a:t>Landolt</a:t>
            </a:r>
            <a:r>
              <a:rPr lang="en-US" sz="1200" b="1" dirty="0">
                <a:solidFill>
                  <a:schemeClr val="dk1"/>
                </a:solidFill>
                <a:latin typeface="Open Sans"/>
                <a:ea typeface="Open Sans"/>
                <a:cs typeface="Open Sans"/>
                <a:sym typeface="Open Sans"/>
              </a:rPr>
              <a:t> </a:t>
            </a:r>
            <a:endParaRPr dirty="0"/>
          </a:p>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Leading Psychologist at University-Children’s Hospital of Zurich </a:t>
            </a:r>
            <a:endParaRPr dirty="0"/>
          </a:p>
        </p:txBody>
      </p:sp>
      <p:sp>
        <p:nvSpPr>
          <p:cNvPr id="110" name="Google Shape;110;p6"/>
          <p:cNvSpPr txBox="1"/>
          <p:nvPr/>
        </p:nvSpPr>
        <p:spPr>
          <a:xfrm>
            <a:off x="723764" y="1491958"/>
            <a:ext cx="10515600" cy="6544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A273D"/>
              </a:buClr>
              <a:buSzPts val="2400"/>
              <a:buFont typeface="Open Sans"/>
              <a:buNone/>
            </a:pPr>
            <a:endParaRPr sz="4400" b="1" dirty="0">
              <a:solidFill>
                <a:srgbClr val="F7941E"/>
              </a:solidFill>
              <a:latin typeface="Open Sans"/>
              <a:ea typeface="Open Sans"/>
              <a:cs typeface="Open Sans"/>
              <a:sym typeface="Open Sans"/>
            </a:endParaRPr>
          </a:p>
        </p:txBody>
      </p:sp>
      <p:sp>
        <p:nvSpPr>
          <p:cNvPr id="111" name="Google Shape;111;p6"/>
          <p:cNvSpPr txBox="1"/>
          <p:nvPr/>
        </p:nvSpPr>
        <p:spPr>
          <a:xfrm>
            <a:off x="381584" y="1405311"/>
            <a:ext cx="5796773"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Pilot Study University Zurich</a:t>
            </a:r>
            <a:endParaRPr sz="1800"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(published August 2022)</a:t>
            </a:r>
            <a:endParaRPr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173 teens surveyed on depression, anxiety, physical health</a:t>
            </a:r>
            <a:endParaRPr sz="1200" dirty="0">
              <a:solidFill>
                <a:schemeClr val="dk1"/>
              </a:solidFill>
              <a:highlight>
                <a:srgbClr val="FFFF00"/>
              </a:highlight>
              <a:latin typeface="Open Sans"/>
              <a:ea typeface="Open Sans"/>
              <a:cs typeface="Open Sans"/>
              <a:sym typeface="Open Sans"/>
            </a:endParaRPr>
          </a:p>
        </p:txBody>
      </p:sp>
      <p:sp>
        <p:nvSpPr>
          <p:cNvPr id="112" name="Google Shape;112;p6"/>
          <p:cNvSpPr txBox="1"/>
          <p:nvPr/>
        </p:nvSpPr>
        <p:spPr>
          <a:xfrm>
            <a:off x="313631" y="4458822"/>
            <a:ext cx="5612816"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Randomized Clinical Trial </a:t>
            </a:r>
          </a:p>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Lurie Children’s Hospital</a:t>
            </a:r>
            <a:endParaRPr sz="1800"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(published July 2021 at IPPA congress)</a:t>
            </a:r>
            <a:endParaRPr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177 young cancer survivors, 6 week-play impact on mood, sense of personal identity, resilience</a:t>
            </a:r>
            <a:endParaRPr dirty="0"/>
          </a:p>
        </p:txBody>
      </p:sp>
      <p:sp>
        <p:nvSpPr>
          <p:cNvPr id="113" name="Google Shape;113;p6"/>
          <p:cNvSpPr txBox="1"/>
          <p:nvPr/>
        </p:nvSpPr>
        <p:spPr>
          <a:xfrm>
            <a:off x="7888456" y="1399276"/>
            <a:ext cx="4137369" cy="11848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8D1689"/>
                </a:solidFill>
                <a:latin typeface="Open Sans" panose="020B0606030504020204" pitchFamily="34" charset="0"/>
                <a:ea typeface="Open Sans" panose="020B0606030504020204" pitchFamily="34" charset="0"/>
                <a:cs typeface="Open Sans" panose="020B0606030504020204" pitchFamily="34" charset="0"/>
                <a:sym typeface="Open Sans"/>
              </a:rPr>
              <a:t>Player</a:t>
            </a:r>
            <a:r>
              <a:rPr lang="en-US" sz="18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Open Sans"/>
              </a:rPr>
              <a:t> </a:t>
            </a:r>
            <a:r>
              <a:rPr lang="en-US" sz="1800" b="1" dirty="0">
                <a:solidFill>
                  <a:srgbClr val="8D1689"/>
                </a:solidFill>
                <a:latin typeface="Open Sans" panose="020B0606030504020204" pitchFamily="34" charset="0"/>
                <a:ea typeface="Open Sans" panose="020B0606030504020204" pitchFamily="34" charset="0"/>
                <a:cs typeface="Open Sans" panose="020B0606030504020204" pitchFamily="34" charset="0"/>
                <a:sym typeface="Open Sans"/>
              </a:rPr>
              <a:t>Statistics</a:t>
            </a:r>
            <a:endParaRPr sz="18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rtl="0">
              <a:spcBef>
                <a:spcPts val="600"/>
              </a:spcBef>
              <a:spcAft>
                <a:spcPts val="0"/>
              </a:spcAft>
              <a:buClr>
                <a:srgbClr val="F8941E"/>
              </a:buClr>
              <a:buSzPts val="1200"/>
              <a:buFont typeface="Arial"/>
              <a:buChar char="•"/>
            </a:pPr>
            <a:r>
              <a:rPr lang="en-US" sz="1200" dirty="0">
                <a:solidFill>
                  <a:schemeClr val="dk1"/>
                </a:solidFill>
                <a:latin typeface="Open Sans"/>
                <a:ea typeface="Open Sans"/>
                <a:cs typeface="Open Sans"/>
                <a:sym typeface="Open Sans"/>
              </a:rPr>
              <a:t>70,000+ downloads in 6 languages </a:t>
            </a:r>
            <a:endParaRPr lang="en-US" dirty="0"/>
          </a:p>
          <a:p>
            <a:pPr marL="171450" marR="0" lvl="0" indent="-171450" algn="l" rtl="0">
              <a:spcBef>
                <a:spcPts val="0"/>
              </a:spcBef>
              <a:spcAft>
                <a:spcPts val="0"/>
              </a:spcAft>
              <a:buClr>
                <a:srgbClr val="F8941E"/>
              </a:buClr>
              <a:buSzPts val="1200"/>
              <a:buFont typeface="Arial"/>
              <a:buChar char="•"/>
            </a:pPr>
            <a:r>
              <a:rPr lang="en-US" sz="1200" dirty="0">
                <a:solidFill>
                  <a:schemeClr val="dk1"/>
                </a:solidFill>
                <a:latin typeface="Open Sans"/>
                <a:ea typeface="Open Sans"/>
                <a:cs typeface="Open Sans"/>
                <a:sym typeface="Open Sans"/>
              </a:rPr>
              <a:t>7’000 engaged players with results</a:t>
            </a:r>
            <a:endParaRPr dirty="0"/>
          </a:p>
          <a:p>
            <a:pPr marL="171450" marR="0" lvl="0" indent="-171450" algn="l" rtl="0">
              <a:spcBef>
                <a:spcPts val="0"/>
              </a:spcBef>
              <a:spcAft>
                <a:spcPts val="0"/>
              </a:spcAft>
              <a:buClr>
                <a:srgbClr val="F8941E"/>
              </a:buClr>
              <a:buSzPts val="1200"/>
              <a:buFont typeface="Arial"/>
              <a:buChar char="•"/>
            </a:pPr>
            <a:r>
              <a:rPr lang="en-US" sz="1200" dirty="0">
                <a:solidFill>
                  <a:schemeClr val="dk1"/>
                </a:solidFill>
                <a:latin typeface="Open Sans"/>
                <a:ea typeface="Open Sans"/>
                <a:cs typeface="Open Sans"/>
                <a:sym typeface="Open Sans"/>
              </a:rPr>
              <a:t>100s of testimonials </a:t>
            </a:r>
          </a:p>
          <a:p>
            <a:pPr marL="171450" marR="0" lvl="0" indent="-171450" algn="l" rtl="0">
              <a:spcBef>
                <a:spcPts val="0"/>
              </a:spcBef>
              <a:spcAft>
                <a:spcPts val="0"/>
              </a:spcAft>
              <a:buClr>
                <a:srgbClr val="F8941E"/>
              </a:buClr>
              <a:buSzPts val="1200"/>
              <a:buFont typeface="Arial"/>
              <a:buChar char="•"/>
            </a:pPr>
            <a:r>
              <a:rPr lang="en-US" sz="1200" dirty="0">
                <a:solidFill>
                  <a:schemeClr val="dk1"/>
                </a:solidFill>
                <a:latin typeface="Open Sans"/>
                <a:ea typeface="Open Sans"/>
                <a:cs typeface="Open Sans"/>
                <a:sym typeface="Open Sans"/>
              </a:rPr>
              <a:t>50+ hours of interviews with users</a:t>
            </a:r>
            <a:endParaRPr dirty="0"/>
          </a:p>
        </p:txBody>
      </p:sp>
      <p:sp>
        <p:nvSpPr>
          <p:cNvPr id="114" name="Google Shape;114;p6"/>
          <p:cNvSpPr txBox="1"/>
          <p:nvPr/>
        </p:nvSpPr>
        <p:spPr>
          <a:xfrm>
            <a:off x="7881502" y="3236376"/>
            <a:ext cx="26060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Testimonials</a:t>
            </a:r>
            <a:endParaRPr sz="1800" dirty="0"/>
          </a:p>
        </p:txBody>
      </p:sp>
      <p:pic>
        <p:nvPicPr>
          <p:cNvPr id="129" name="Google Shape;129;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1667373" y="3823682"/>
            <a:ext cx="11558487" cy="1627632"/>
          </a:xfrm>
          <a:prstGeom prst="rect">
            <a:avLst/>
          </a:prstGeom>
          <a:noFill/>
          <a:ln>
            <a:noFill/>
          </a:ln>
        </p:spPr>
      </p:pic>
      <p:pic>
        <p:nvPicPr>
          <p:cNvPr id="3" name="Picture 2" descr="Chart, line chart&#10;&#10;Description automatically generated">
            <a:extLst>
              <a:ext uri="{FF2B5EF4-FFF2-40B4-BE49-F238E27FC236}">
                <a16:creationId xmlns:a16="http://schemas.microsoft.com/office/drawing/2014/main" id="{094607F7-F30A-EF25-9D40-14F386C2B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406" y="2822600"/>
            <a:ext cx="2560052" cy="1508375"/>
          </a:xfrm>
          <a:prstGeom prst="rect">
            <a:avLst/>
          </a:prstGeom>
        </p:spPr>
      </p:pic>
      <p:sp>
        <p:nvSpPr>
          <p:cNvPr id="4" name="Rectangle 3">
            <a:extLst>
              <a:ext uri="{FF2B5EF4-FFF2-40B4-BE49-F238E27FC236}">
                <a16:creationId xmlns:a16="http://schemas.microsoft.com/office/drawing/2014/main" id="{89412F5C-9A19-1D8A-C88D-00DF42A372EC}"/>
              </a:ext>
            </a:extLst>
          </p:cNvPr>
          <p:cNvSpPr/>
          <p:nvPr/>
        </p:nvSpPr>
        <p:spPr>
          <a:xfrm>
            <a:off x="3172966" y="3121011"/>
            <a:ext cx="2028838" cy="654464"/>
          </a:xfrm>
          <a:prstGeom prst="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800" b="1" dirty="0">
                <a:effectLst/>
                <a:latin typeface="Open Sans" panose="020B0606030504020204" pitchFamily="34" charset="0"/>
                <a:ea typeface="Open Sans" panose="020B0606030504020204" pitchFamily="34" charset="0"/>
                <a:cs typeface="Open Sans" panose="020B0606030504020204" pitchFamily="34" charset="0"/>
              </a:rPr>
              <a:t>Results were strongest around depression (PHQ-9) for youth reaching the cutoff, showing psychological symptoms </a:t>
            </a:r>
          </a:p>
          <a:p>
            <a:pPr algn="ctr"/>
            <a:r>
              <a:rPr lang="en-US" sz="800" b="1" dirty="0">
                <a:effectLst/>
                <a:latin typeface="Open Sans" panose="020B0606030504020204" pitchFamily="34" charset="0"/>
                <a:ea typeface="Open Sans" panose="020B0606030504020204" pitchFamily="34" charset="0"/>
                <a:cs typeface="Open Sans" panose="020B0606030504020204" pitchFamily="34" charset="0"/>
              </a:rPr>
              <a:t>before playing</a:t>
            </a:r>
            <a:endParaRPr lang="en-CH" sz="8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107;p6">
            <a:extLst>
              <a:ext uri="{FF2B5EF4-FFF2-40B4-BE49-F238E27FC236}">
                <a16:creationId xmlns:a16="http://schemas.microsoft.com/office/drawing/2014/main" id="{B767CEC5-FD6C-75F9-238D-6408474B3093}"/>
              </a:ext>
            </a:extLst>
          </p:cNvPr>
          <p:cNvSpPr/>
          <p:nvPr/>
        </p:nvSpPr>
        <p:spPr>
          <a:xfrm>
            <a:off x="308447" y="5797302"/>
            <a:ext cx="5612816"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Open Sans"/>
                <a:ea typeface="Open Sans"/>
                <a:cs typeface="Open Sans"/>
                <a:sym typeface="Open Sans"/>
              </a:rPr>
              <a:t>Study results show positive impact on identity exploration and </a:t>
            </a:r>
          </a:p>
          <a:p>
            <a:pPr marL="0" marR="0" lvl="0" indent="0" algn="l" rtl="0">
              <a:spcBef>
                <a:spcPts val="0"/>
              </a:spcBef>
              <a:spcAft>
                <a:spcPts val="0"/>
              </a:spcAft>
              <a:buNone/>
            </a:pPr>
            <a:r>
              <a:rPr lang="en-US" sz="1200" b="1" dirty="0">
                <a:solidFill>
                  <a:schemeClr val="dk1"/>
                </a:solidFill>
                <a:latin typeface="Open Sans"/>
                <a:ea typeface="Open Sans"/>
                <a:cs typeface="Open Sans"/>
                <a:sym typeface="Open Sans"/>
              </a:rPr>
              <a:t>identity formation in childhood cancer survivors</a:t>
            </a:r>
            <a:endParaRPr dirty="0"/>
          </a:p>
        </p:txBody>
      </p:sp>
      <p:sp>
        <p:nvSpPr>
          <p:cNvPr id="6" name="Google Shape;108;p6">
            <a:extLst>
              <a:ext uri="{FF2B5EF4-FFF2-40B4-BE49-F238E27FC236}">
                <a16:creationId xmlns:a16="http://schemas.microsoft.com/office/drawing/2014/main" id="{87F6B81C-5A6F-780D-89DA-970418C8CE55}"/>
              </a:ext>
            </a:extLst>
          </p:cNvPr>
          <p:cNvSpPr/>
          <p:nvPr/>
        </p:nvSpPr>
        <p:spPr>
          <a:xfrm>
            <a:off x="7913515" y="3570914"/>
            <a:ext cx="4137369"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“Shadow’s Edge helped me gain a new perspective. </a:t>
            </a:r>
            <a:endParaRPr dirty="0"/>
          </a:p>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I am shedding the feelings of guilt and shame about </a:t>
            </a:r>
          </a:p>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my father’s suicide. “</a:t>
            </a:r>
            <a:br>
              <a:rPr lang="en-US" sz="1200" dirty="0">
                <a:solidFill>
                  <a:schemeClr val="dk1"/>
                </a:solidFill>
                <a:latin typeface="Open Sans"/>
                <a:ea typeface="Open Sans"/>
                <a:cs typeface="Open Sans"/>
                <a:sym typeface="Open Sans"/>
              </a:rPr>
            </a:br>
            <a:r>
              <a:rPr lang="en-US" sz="1200" b="1" dirty="0">
                <a:solidFill>
                  <a:schemeClr val="dk1"/>
                </a:solidFill>
                <a:latin typeface="Open Sans"/>
                <a:ea typeface="Open Sans"/>
                <a:cs typeface="Open Sans"/>
                <a:sym typeface="Open Sans"/>
              </a:rPr>
              <a:t>Shadow’s Edge Player, Summer 2020</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Title 1">
            <a:extLst>
              <a:ext uri="{FF2B5EF4-FFF2-40B4-BE49-F238E27FC236}">
                <a16:creationId xmlns:a16="http://schemas.microsoft.com/office/drawing/2014/main" id="{8B7FE32E-E710-9AB2-2F4A-7278396635FD}"/>
              </a:ext>
            </a:extLst>
          </p:cNvPr>
          <p:cNvSpPr>
            <a:spLocks noGrp="1"/>
          </p:cNvSpPr>
          <p:nvPr>
            <p:ph type="title"/>
          </p:nvPr>
        </p:nvSpPr>
        <p:spPr/>
        <p:txBody>
          <a:bodyPr>
            <a:normAutofit/>
          </a:bodyPr>
          <a:lstStyle/>
          <a:p>
            <a:pPr rtl="0"/>
            <a:r>
              <a:rPr lang="tr-TR" sz="4000" dirty="0">
                <a:solidFill>
                  <a:srgbClr val="7030A0"/>
                </a:solidFill>
              </a:rPr>
              <a:t>Gerçek dünya kanıtı</a:t>
            </a:r>
            <a:endParaRPr lang="en-CH" sz="4000" dirty="0">
              <a:solidFill>
                <a:srgbClr val="7030A0"/>
              </a:solidFill>
            </a:endParaRPr>
          </a:p>
        </p:txBody>
      </p:sp>
      <p:sp>
        <p:nvSpPr>
          <p:cNvPr id="106" name="Google Shape;106;p6"/>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F8941E"/>
                </a:solidFill>
                <a:latin typeface="Open Sans"/>
                <a:ea typeface="Open Sans"/>
                <a:cs typeface="Open Sans"/>
                <a:sym typeface="Open Sans"/>
              </a:rPr>
              <a:t>16</a:t>
            </a:fld>
            <a:endParaRPr>
              <a:solidFill>
                <a:srgbClr val="F8941E"/>
              </a:solidFill>
              <a:latin typeface="Open Sans"/>
              <a:ea typeface="Open Sans"/>
              <a:cs typeface="Open Sans"/>
              <a:sym typeface="Open Sans"/>
            </a:endParaRPr>
          </a:p>
        </p:txBody>
      </p:sp>
      <p:sp>
        <p:nvSpPr>
          <p:cNvPr id="107" name="Google Shape;107;p6"/>
          <p:cNvSpPr/>
          <p:nvPr/>
        </p:nvSpPr>
        <p:spPr>
          <a:xfrm>
            <a:off x="381583" y="2286040"/>
            <a:ext cx="590104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200" b="1" i="0" dirty="0">
                <a:solidFill>
                  <a:srgbClr val="0D0D0D"/>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Çalışma sonuçları, oyunun depresyon belirtilerinin azaltılmasında güçlü bir etkisi olduğunu ve ikincil önlemede yüksek bir olasılıkla etkili olduğunu göstermektedir.</a:t>
            </a:r>
            <a:endParaRPr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9" name="Google Shape;109;p6"/>
          <p:cNvSpPr/>
          <p:nvPr/>
        </p:nvSpPr>
        <p:spPr>
          <a:xfrm>
            <a:off x="7888456" y="4555386"/>
            <a:ext cx="3685343"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a:t>
            </a:r>
            <a:r>
              <a:rPr lang="tr-TR" sz="1200" dirty="0">
                <a:solidFill>
                  <a:schemeClr val="dk1"/>
                </a:solidFill>
                <a:latin typeface="Open Sans"/>
                <a:ea typeface="Open Sans"/>
                <a:cs typeface="Open Sans"/>
              </a:rPr>
              <a:t>Shadow's Edge, ergenlerin ve genç yetişkinlerin dayanıklılığını güçlendirmek için mükemmel, düşük eşiğe sahip, yaşa uygun ve çağdaş bir yol.</a:t>
            </a:r>
            <a:r>
              <a:rPr lang="en-US" sz="1200" dirty="0">
                <a:solidFill>
                  <a:schemeClr val="dk1"/>
                </a:solidFill>
                <a:latin typeface="Open Sans"/>
                <a:ea typeface="Open Sans"/>
                <a:cs typeface="Open Sans"/>
                <a:sym typeface="Open Sans"/>
              </a:rPr>
              <a:t>“  </a:t>
            </a:r>
            <a:endParaRPr sz="1200" dirty="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200" b="1" dirty="0">
                <a:solidFill>
                  <a:schemeClr val="dk1"/>
                </a:solidFill>
                <a:latin typeface="Open Sans"/>
                <a:ea typeface="Open Sans"/>
                <a:cs typeface="Open Sans"/>
                <a:sym typeface="Open Sans"/>
              </a:rPr>
              <a:t>Prof. Dr. Phil Markus </a:t>
            </a:r>
            <a:r>
              <a:rPr lang="en-US" sz="1200" b="1" dirty="0" err="1">
                <a:solidFill>
                  <a:schemeClr val="dk1"/>
                </a:solidFill>
                <a:latin typeface="Open Sans"/>
                <a:ea typeface="Open Sans"/>
                <a:cs typeface="Open Sans"/>
                <a:sym typeface="Open Sans"/>
              </a:rPr>
              <a:t>Landolt</a:t>
            </a:r>
            <a:r>
              <a:rPr lang="en-US" sz="1200" b="1" dirty="0">
                <a:solidFill>
                  <a:schemeClr val="dk1"/>
                </a:solidFill>
                <a:latin typeface="Open Sans"/>
                <a:ea typeface="Open Sans"/>
                <a:cs typeface="Open Sans"/>
                <a:sym typeface="Open Sans"/>
              </a:rPr>
              <a:t> </a:t>
            </a:r>
            <a:endParaRPr dirty="0"/>
          </a:p>
          <a:p>
            <a:pPr marL="0" marR="0" lvl="0" indent="0" algn="l" rtl="0">
              <a:spcBef>
                <a:spcPts val="0"/>
              </a:spcBef>
              <a:spcAft>
                <a:spcPts val="0"/>
              </a:spcAft>
              <a:buNone/>
            </a:pPr>
            <a:r>
              <a:rPr lang="tr-TR" sz="1200" dirty="0">
                <a:solidFill>
                  <a:schemeClr val="dk1"/>
                </a:solidFill>
                <a:latin typeface="Open Sans"/>
                <a:ea typeface="Open Sans"/>
                <a:cs typeface="Open Sans"/>
                <a:sym typeface="Open Sans"/>
              </a:rPr>
              <a:t>Kıdemli Psikolog,</a:t>
            </a:r>
            <a:r>
              <a:rPr lang="en-US" sz="1200" dirty="0">
                <a:solidFill>
                  <a:schemeClr val="dk1"/>
                </a:solidFill>
                <a:latin typeface="Open Sans"/>
                <a:ea typeface="Open Sans"/>
                <a:cs typeface="Open Sans"/>
                <a:sym typeface="Open Sans"/>
              </a:rPr>
              <a:t> </a:t>
            </a:r>
            <a:r>
              <a:rPr lang="tr-TR" sz="1200" dirty="0">
                <a:solidFill>
                  <a:schemeClr val="dk1"/>
                </a:solidFill>
                <a:latin typeface="Open Sans"/>
                <a:ea typeface="Open Sans"/>
                <a:cs typeface="Open Sans"/>
                <a:sym typeface="Open Sans"/>
              </a:rPr>
              <a:t>Zurih Üniversitesi-Çocuk Hastanesi</a:t>
            </a:r>
            <a:endParaRPr dirty="0"/>
          </a:p>
        </p:txBody>
      </p:sp>
      <p:sp>
        <p:nvSpPr>
          <p:cNvPr id="110" name="Google Shape;110;p6"/>
          <p:cNvSpPr txBox="1"/>
          <p:nvPr/>
        </p:nvSpPr>
        <p:spPr>
          <a:xfrm>
            <a:off x="723764" y="1491958"/>
            <a:ext cx="10515600" cy="65446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A273D"/>
              </a:buClr>
              <a:buSzPts val="2400"/>
              <a:buFont typeface="Open Sans"/>
              <a:buNone/>
            </a:pPr>
            <a:endParaRPr sz="4400" b="1" dirty="0">
              <a:solidFill>
                <a:srgbClr val="F7941E"/>
              </a:solidFill>
              <a:latin typeface="Open Sans"/>
              <a:ea typeface="Open Sans"/>
              <a:cs typeface="Open Sans"/>
              <a:sym typeface="Open Sans"/>
            </a:endParaRPr>
          </a:p>
        </p:txBody>
      </p:sp>
      <p:sp>
        <p:nvSpPr>
          <p:cNvPr id="111" name="Google Shape;111;p6"/>
          <p:cNvSpPr txBox="1"/>
          <p:nvPr/>
        </p:nvSpPr>
        <p:spPr>
          <a:xfrm>
            <a:off x="381584" y="1405311"/>
            <a:ext cx="7531931" cy="8925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Pilot </a:t>
            </a:r>
            <a:r>
              <a:rPr lang="tr-TR" sz="1800" b="1" dirty="0">
                <a:solidFill>
                  <a:srgbClr val="8D1689"/>
                </a:solidFill>
                <a:latin typeface="Open Sans"/>
                <a:ea typeface="Open Sans"/>
                <a:cs typeface="Open Sans"/>
                <a:sym typeface="Open Sans"/>
              </a:rPr>
              <a:t>Çalışma, </a:t>
            </a:r>
            <a:r>
              <a:rPr lang="en-US" sz="1800" b="1" dirty="0">
                <a:solidFill>
                  <a:srgbClr val="8D1689"/>
                </a:solidFill>
                <a:latin typeface="Open Sans"/>
                <a:ea typeface="Open Sans"/>
                <a:cs typeface="Open Sans"/>
                <a:sym typeface="Open Sans"/>
              </a:rPr>
              <a:t>Z</a:t>
            </a:r>
            <a:r>
              <a:rPr lang="tr-TR" sz="1800" b="1" dirty="0">
                <a:solidFill>
                  <a:srgbClr val="8D1689"/>
                </a:solidFill>
                <a:latin typeface="Open Sans"/>
                <a:ea typeface="Open Sans"/>
                <a:cs typeface="Open Sans"/>
                <a:sym typeface="Open Sans"/>
              </a:rPr>
              <a:t>ürih Üniversitesi</a:t>
            </a:r>
            <a:endParaRPr sz="1800"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(A</a:t>
            </a:r>
            <a:r>
              <a:rPr lang="tr-TR" sz="1200" dirty="0">
                <a:solidFill>
                  <a:schemeClr val="dk1"/>
                </a:solidFill>
                <a:latin typeface="Open Sans"/>
                <a:ea typeface="Open Sans"/>
                <a:cs typeface="Open Sans"/>
                <a:sym typeface="Open Sans"/>
              </a:rPr>
              <a:t>ğustos</a:t>
            </a:r>
            <a:r>
              <a:rPr lang="en-US" sz="1200" dirty="0">
                <a:solidFill>
                  <a:schemeClr val="dk1"/>
                </a:solidFill>
                <a:latin typeface="Open Sans"/>
                <a:ea typeface="Open Sans"/>
                <a:cs typeface="Open Sans"/>
                <a:sym typeface="Open Sans"/>
              </a:rPr>
              <a:t> 2022</a:t>
            </a:r>
            <a:r>
              <a:rPr lang="tr-TR" sz="1200" dirty="0">
                <a:solidFill>
                  <a:schemeClr val="dk1"/>
                </a:solidFill>
                <a:latin typeface="Open Sans"/>
                <a:ea typeface="Open Sans"/>
                <a:cs typeface="Open Sans"/>
                <a:sym typeface="Open Sans"/>
              </a:rPr>
              <a:t>’de yayımlandı</a:t>
            </a:r>
            <a:r>
              <a:rPr lang="en-US" sz="1200" dirty="0">
                <a:solidFill>
                  <a:schemeClr val="dk1"/>
                </a:solidFill>
                <a:latin typeface="Open Sans"/>
                <a:ea typeface="Open Sans"/>
                <a:cs typeface="Open Sans"/>
                <a:sym typeface="Open Sans"/>
              </a:rPr>
              <a:t>)</a:t>
            </a:r>
            <a:endParaRPr dirty="0"/>
          </a:p>
          <a:p>
            <a:pPr marL="0" marR="0" lvl="0" indent="0" algn="l" rtl="0">
              <a:spcBef>
                <a:spcPts val="600"/>
              </a:spcBef>
              <a:spcAft>
                <a:spcPts val="0"/>
              </a:spcAft>
              <a:buNone/>
            </a:pPr>
            <a:r>
              <a:rPr lang="tr-TR" sz="1200" b="0" i="0" dirty="0">
                <a:solidFill>
                  <a:srgbClr val="0D0D0D"/>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Depresyon, anksiyete ve fiziksel sağlık konularında 173 genç ile anket yapıldı.</a:t>
            </a:r>
            <a:endParaRPr sz="1200" dirty="0">
              <a:solidFill>
                <a:schemeClr val="dk1"/>
              </a:solidFill>
              <a:highlight>
                <a:srgbClr val="FFFF00"/>
              </a:highlight>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12" name="Google Shape;112;p6"/>
          <p:cNvSpPr txBox="1"/>
          <p:nvPr/>
        </p:nvSpPr>
        <p:spPr>
          <a:xfrm>
            <a:off x="313631" y="4458822"/>
            <a:ext cx="5612816"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8D1689"/>
                </a:solidFill>
                <a:latin typeface="Open Sans"/>
                <a:ea typeface="Open Sans"/>
                <a:cs typeface="Open Sans"/>
                <a:sym typeface="Open Sans"/>
              </a:rPr>
              <a:t>Randomize Klinik Deneme</a:t>
            </a:r>
            <a:r>
              <a:rPr lang="en-US" sz="1800" b="1" dirty="0">
                <a:solidFill>
                  <a:srgbClr val="8D1689"/>
                </a:solidFill>
                <a:latin typeface="Open Sans"/>
                <a:ea typeface="Open Sans"/>
                <a:cs typeface="Open Sans"/>
                <a:sym typeface="Open Sans"/>
              </a:rPr>
              <a:t> </a:t>
            </a:r>
          </a:p>
          <a:p>
            <a:pPr marL="0" marR="0" lvl="0" indent="0" algn="l" rtl="0">
              <a:spcBef>
                <a:spcPts val="0"/>
              </a:spcBef>
              <a:spcAft>
                <a:spcPts val="0"/>
              </a:spcAft>
              <a:buNone/>
            </a:pPr>
            <a:r>
              <a:rPr lang="en-US" sz="1800" b="1" dirty="0">
                <a:solidFill>
                  <a:srgbClr val="8D1689"/>
                </a:solidFill>
                <a:latin typeface="Open Sans"/>
                <a:ea typeface="Open Sans"/>
                <a:cs typeface="Open Sans"/>
                <a:sym typeface="Open Sans"/>
              </a:rPr>
              <a:t>Lurie </a:t>
            </a:r>
            <a:r>
              <a:rPr lang="tr-TR" sz="1800" b="1" dirty="0">
                <a:solidFill>
                  <a:srgbClr val="8D1689"/>
                </a:solidFill>
                <a:latin typeface="Open Sans"/>
                <a:ea typeface="Open Sans"/>
                <a:cs typeface="Open Sans"/>
                <a:sym typeface="Open Sans"/>
              </a:rPr>
              <a:t>Çocuk Hastanesi</a:t>
            </a:r>
            <a:endParaRPr sz="1800" dirty="0"/>
          </a:p>
          <a:p>
            <a:pPr marL="0" marR="0" lvl="0" indent="0" algn="l" rtl="0">
              <a:spcBef>
                <a:spcPts val="600"/>
              </a:spcBef>
              <a:spcAft>
                <a:spcPts val="0"/>
              </a:spcAft>
              <a:buNone/>
            </a:pPr>
            <a:r>
              <a:rPr lang="en-US" sz="1200" dirty="0">
                <a:solidFill>
                  <a:schemeClr val="dk1"/>
                </a:solidFill>
                <a:latin typeface="Open Sans"/>
                <a:ea typeface="Open Sans"/>
                <a:cs typeface="Open Sans"/>
                <a:sym typeface="Open Sans"/>
              </a:rPr>
              <a:t>(</a:t>
            </a:r>
            <a:r>
              <a:rPr lang="tr-TR" sz="1200" dirty="0">
                <a:solidFill>
                  <a:schemeClr val="dk1"/>
                </a:solidFill>
                <a:latin typeface="Open Sans"/>
                <a:ea typeface="Open Sans"/>
                <a:cs typeface="Open Sans"/>
                <a:sym typeface="Open Sans"/>
              </a:rPr>
              <a:t>IPPA kongresinde Temmuz</a:t>
            </a:r>
            <a:r>
              <a:rPr lang="en-US" sz="1200" dirty="0">
                <a:solidFill>
                  <a:schemeClr val="dk1"/>
                </a:solidFill>
                <a:latin typeface="Open Sans"/>
                <a:ea typeface="Open Sans"/>
                <a:cs typeface="Open Sans"/>
                <a:sym typeface="Open Sans"/>
              </a:rPr>
              <a:t> 2021</a:t>
            </a:r>
            <a:r>
              <a:rPr lang="tr-TR" sz="1200" dirty="0">
                <a:solidFill>
                  <a:schemeClr val="dk1"/>
                </a:solidFill>
                <a:latin typeface="Open Sans"/>
                <a:ea typeface="Open Sans"/>
                <a:cs typeface="Open Sans"/>
                <a:sym typeface="Open Sans"/>
              </a:rPr>
              <a:t>’de yayımlandı</a:t>
            </a:r>
            <a:r>
              <a:rPr lang="en-US" sz="1200" dirty="0">
                <a:solidFill>
                  <a:schemeClr val="dk1"/>
                </a:solidFill>
                <a:latin typeface="Open Sans"/>
                <a:ea typeface="Open Sans"/>
                <a:cs typeface="Open Sans"/>
                <a:sym typeface="Open Sans"/>
              </a:rPr>
              <a:t>)</a:t>
            </a:r>
            <a:endParaRPr dirty="0"/>
          </a:p>
          <a:p>
            <a:pPr marL="0" marR="0" lvl="0" indent="0" algn="l" rtl="0">
              <a:spcBef>
                <a:spcPts val="600"/>
              </a:spcBef>
              <a:spcAft>
                <a:spcPts val="0"/>
              </a:spcAft>
              <a:buNone/>
            </a:pPr>
            <a:r>
              <a:rPr lang="tr-TR" sz="1200" dirty="0">
                <a:solidFill>
                  <a:schemeClr val="dk1"/>
                </a:solidFill>
                <a:latin typeface="Open Sans"/>
                <a:ea typeface="Open Sans"/>
                <a:cs typeface="Open Sans"/>
              </a:rPr>
              <a:t>177 genç kanser hastası, 6 haftalık oyun oynamanın ruh hali üzerindeki etkisi, kişisel kimlik duygusu ve direnç üzerindeki etkisi</a:t>
            </a:r>
            <a:endParaRPr sz="1200" dirty="0">
              <a:solidFill>
                <a:schemeClr val="dk1"/>
              </a:solidFill>
              <a:latin typeface="Open Sans"/>
              <a:ea typeface="Open Sans"/>
              <a:cs typeface="Open Sans"/>
            </a:endParaRPr>
          </a:p>
        </p:txBody>
      </p:sp>
      <p:sp>
        <p:nvSpPr>
          <p:cNvPr id="113" name="Google Shape;113;p6"/>
          <p:cNvSpPr txBox="1"/>
          <p:nvPr/>
        </p:nvSpPr>
        <p:spPr>
          <a:xfrm>
            <a:off x="7888456" y="1399276"/>
            <a:ext cx="4137369" cy="11848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8D1689"/>
                </a:solidFill>
                <a:latin typeface="Open Sans" panose="020B0606030504020204" pitchFamily="34" charset="0"/>
                <a:ea typeface="Open Sans" panose="020B0606030504020204" pitchFamily="34" charset="0"/>
                <a:cs typeface="Open Sans" panose="020B0606030504020204" pitchFamily="34" charset="0"/>
                <a:sym typeface="Open Sans"/>
              </a:rPr>
              <a:t>Oyuncu İstatistikleri</a:t>
            </a:r>
            <a:endParaRPr sz="18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rtl="0">
              <a:spcBef>
                <a:spcPts val="600"/>
              </a:spcBef>
              <a:spcAft>
                <a:spcPts val="0"/>
              </a:spcAft>
              <a:buClr>
                <a:srgbClr val="F8941E"/>
              </a:buClr>
              <a:buSzPts val="1200"/>
              <a:buFont typeface="Arial"/>
              <a:buChar char="•"/>
            </a:pPr>
            <a:r>
              <a:rPr lang="tr-TR" sz="1200" dirty="0">
                <a:solidFill>
                  <a:schemeClr val="dk1"/>
                </a:solidFill>
                <a:latin typeface="Open Sans"/>
                <a:ea typeface="Open Sans"/>
                <a:cs typeface="Open Sans"/>
                <a:sym typeface="Open Sans"/>
              </a:rPr>
              <a:t>6 dilde </a:t>
            </a:r>
            <a:r>
              <a:rPr lang="en-US" sz="1200" dirty="0">
                <a:solidFill>
                  <a:schemeClr val="dk1"/>
                </a:solidFill>
                <a:latin typeface="Open Sans"/>
                <a:ea typeface="Open Sans"/>
                <a:cs typeface="Open Sans"/>
                <a:sym typeface="Open Sans"/>
              </a:rPr>
              <a:t>70,000+ </a:t>
            </a:r>
            <a:r>
              <a:rPr lang="tr-TR" sz="1200" dirty="0">
                <a:solidFill>
                  <a:schemeClr val="dk1"/>
                </a:solidFill>
                <a:latin typeface="Open Sans"/>
                <a:ea typeface="Open Sans"/>
                <a:cs typeface="Open Sans"/>
                <a:sym typeface="Open Sans"/>
              </a:rPr>
              <a:t>indirme</a:t>
            </a:r>
            <a:r>
              <a:rPr lang="en-US" sz="1200" dirty="0">
                <a:solidFill>
                  <a:schemeClr val="dk1"/>
                </a:solidFill>
                <a:latin typeface="Open Sans"/>
                <a:ea typeface="Open Sans"/>
                <a:cs typeface="Open Sans"/>
                <a:sym typeface="Open Sans"/>
              </a:rPr>
              <a:t> </a:t>
            </a:r>
            <a:endParaRPr lang="en-US" dirty="0"/>
          </a:p>
          <a:p>
            <a:pPr marL="171450" marR="0" lvl="0" indent="-171450" algn="l" rtl="0">
              <a:spcBef>
                <a:spcPts val="0"/>
              </a:spcBef>
              <a:spcAft>
                <a:spcPts val="0"/>
              </a:spcAft>
              <a:buClr>
                <a:srgbClr val="F8941E"/>
              </a:buClr>
              <a:buSzPts val="1200"/>
              <a:buFont typeface="Arial"/>
              <a:buChar char="•"/>
            </a:pPr>
            <a:r>
              <a:rPr lang="en-US" sz="1200" dirty="0">
                <a:solidFill>
                  <a:schemeClr val="dk1"/>
                </a:solidFill>
                <a:latin typeface="Open Sans"/>
                <a:ea typeface="Open Sans"/>
                <a:cs typeface="Open Sans"/>
                <a:sym typeface="Open Sans"/>
              </a:rPr>
              <a:t>7’000 </a:t>
            </a:r>
            <a:r>
              <a:rPr lang="tr-TR" sz="1200" dirty="0">
                <a:solidFill>
                  <a:schemeClr val="dk1"/>
                </a:solidFill>
                <a:latin typeface="Open Sans"/>
                <a:ea typeface="Open Sans"/>
                <a:cs typeface="Open Sans"/>
                <a:sym typeface="Open Sans"/>
              </a:rPr>
              <a:t>oyuncu oyun içerisinde sonuca ulaştı</a:t>
            </a:r>
            <a:endParaRPr dirty="0"/>
          </a:p>
          <a:p>
            <a:pPr marL="171450" marR="0" lvl="0" indent="-171450" algn="l" rtl="0">
              <a:spcBef>
                <a:spcPts val="0"/>
              </a:spcBef>
              <a:spcAft>
                <a:spcPts val="0"/>
              </a:spcAft>
              <a:buClr>
                <a:srgbClr val="F8941E"/>
              </a:buClr>
              <a:buSzPts val="1200"/>
              <a:buFont typeface="Arial"/>
              <a:buChar char="•"/>
            </a:pPr>
            <a:r>
              <a:rPr lang="tr-TR" sz="1200" dirty="0">
                <a:solidFill>
                  <a:schemeClr val="dk1"/>
                </a:solidFill>
                <a:latin typeface="Open Sans"/>
                <a:ea typeface="Open Sans"/>
                <a:cs typeface="Open Sans"/>
                <a:sym typeface="Open Sans"/>
              </a:rPr>
              <a:t>Yüzlerce tanıklık ve referans</a:t>
            </a:r>
            <a:endParaRPr lang="en-US" sz="1200" dirty="0">
              <a:solidFill>
                <a:schemeClr val="dk1"/>
              </a:solidFill>
              <a:latin typeface="Open Sans"/>
              <a:ea typeface="Open Sans"/>
              <a:cs typeface="Open Sans"/>
              <a:sym typeface="Open Sans"/>
            </a:endParaRPr>
          </a:p>
          <a:p>
            <a:pPr marL="171450" marR="0" lvl="0" indent="-171450" algn="l" rtl="0">
              <a:spcBef>
                <a:spcPts val="0"/>
              </a:spcBef>
              <a:spcAft>
                <a:spcPts val="0"/>
              </a:spcAft>
              <a:buClr>
                <a:srgbClr val="F8941E"/>
              </a:buClr>
              <a:buSzPts val="1200"/>
              <a:buFont typeface="Arial"/>
              <a:buChar char="•"/>
            </a:pPr>
            <a:r>
              <a:rPr lang="tr-TR" sz="1200" dirty="0">
                <a:solidFill>
                  <a:schemeClr val="dk1"/>
                </a:solidFill>
                <a:latin typeface="Open Sans"/>
                <a:ea typeface="Open Sans"/>
                <a:cs typeface="Open Sans"/>
                <a:sym typeface="Open Sans"/>
              </a:rPr>
              <a:t>Kullanıcılarla </a:t>
            </a:r>
            <a:r>
              <a:rPr lang="en-US" sz="1200" dirty="0">
                <a:solidFill>
                  <a:schemeClr val="dk1"/>
                </a:solidFill>
                <a:latin typeface="Open Sans"/>
                <a:ea typeface="Open Sans"/>
                <a:cs typeface="Open Sans"/>
                <a:sym typeface="Open Sans"/>
              </a:rPr>
              <a:t>50</a:t>
            </a:r>
            <a:r>
              <a:rPr lang="tr-TR" sz="1200" dirty="0">
                <a:solidFill>
                  <a:schemeClr val="dk1"/>
                </a:solidFill>
                <a:latin typeface="Open Sans"/>
                <a:ea typeface="Open Sans"/>
                <a:cs typeface="Open Sans"/>
                <a:sym typeface="Open Sans"/>
              </a:rPr>
              <a:t> saatten fazla görüşme</a:t>
            </a:r>
            <a:endParaRPr dirty="0"/>
          </a:p>
        </p:txBody>
      </p:sp>
      <p:sp>
        <p:nvSpPr>
          <p:cNvPr id="114" name="Google Shape;114;p6"/>
          <p:cNvSpPr txBox="1"/>
          <p:nvPr/>
        </p:nvSpPr>
        <p:spPr>
          <a:xfrm>
            <a:off x="7881502" y="3236376"/>
            <a:ext cx="26060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8D1689"/>
                </a:solidFill>
                <a:latin typeface="Open Sans"/>
                <a:ea typeface="Open Sans"/>
                <a:cs typeface="Open Sans"/>
                <a:sym typeface="Open Sans"/>
              </a:rPr>
              <a:t>Referanslar</a:t>
            </a:r>
            <a:endParaRPr sz="1800" dirty="0"/>
          </a:p>
        </p:txBody>
      </p:sp>
      <p:pic>
        <p:nvPicPr>
          <p:cNvPr id="129" name="Google Shape;129;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1667373" y="3823682"/>
            <a:ext cx="11558487" cy="1627632"/>
          </a:xfrm>
          <a:prstGeom prst="rect">
            <a:avLst/>
          </a:prstGeom>
          <a:noFill/>
          <a:ln>
            <a:noFill/>
          </a:ln>
        </p:spPr>
      </p:pic>
      <p:pic>
        <p:nvPicPr>
          <p:cNvPr id="3" name="Picture 2" descr="Chart, line chart&#10;&#10;Description automatically generated">
            <a:extLst>
              <a:ext uri="{FF2B5EF4-FFF2-40B4-BE49-F238E27FC236}">
                <a16:creationId xmlns:a16="http://schemas.microsoft.com/office/drawing/2014/main" id="{094607F7-F30A-EF25-9D40-14F386C2B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582" y="2893495"/>
            <a:ext cx="2560052" cy="1508375"/>
          </a:xfrm>
          <a:prstGeom prst="rect">
            <a:avLst/>
          </a:prstGeom>
        </p:spPr>
      </p:pic>
      <p:sp>
        <p:nvSpPr>
          <p:cNvPr id="4" name="Rectangle 3">
            <a:extLst>
              <a:ext uri="{FF2B5EF4-FFF2-40B4-BE49-F238E27FC236}">
                <a16:creationId xmlns:a16="http://schemas.microsoft.com/office/drawing/2014/main" id="{89412F5C-9A19-1D8A-C88D-00DF42A372EC}"/>
              </a:ext>
            </a:extLst>
          </p:cNvPr>
          <p:cNvSpPr/>
          <p:nvPr/>
        </p:nvSpPr>
        <p:spPr>
          <a:xfrm>
            <a:off x="3172966" y="3121011"/>
            <a:ext cx="2028838" cy="654464"/>
          </a:xfrm>
          <a:prstGeom prst="rect">
            <a:avLst/>
          </a:prstGeom>
          <a:solidFill>
            <a:srgbClr val="00B0F0"/>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tr-TR" sz="8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Sonuçlar, oyunu oynamadan önce psikolojik semptomları olan ve depresyon ölçeğinde (PHQ-9) kesme noktasına ulaşan gençlerde en güçlüydü.</a:t>
            </a:r>
            <a:endParaRPr lang="en-CH" sz="8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107;p6">
            <a:extLst>
              <a:ext uri="{FF2B5EF4-FFF2-40B4-BE49-F238E27FC236}">
                <a16:creationId xmlns:a16="http://schemas.microsoft.com/office/drawing/2014/main" id="{B767CEC5-FD6C-75F9-238D-6408474B3093}"/>
              </a:ext>
            </a:extLst>
          </p:cNvPr>
          <p:cNvSpPr/>
          <p:nvPr/>
        </p:nvSpPr>
        <p:spPr>
          <a:xfrm>
            <a:off x="308447" y="5797302"/>
            <a:ext cx="5612816"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b="1" i="0" dirty="0">
                <a:solidFill>
                  <a:srgbClr val="0D0D0D"/>
                </a:solidFill>
                <a:effectLst/>
                <a:highlight>
                  <a:srgbClr val="FFFFFF"/>
                </a:highlight>
                <a:latin typeface="Söhne"/>
              </a:rPr>
              <a:t>Çalışma sonuçları, çocukluğunda kanseri deneyimlemiş kişilerde kimlik keşfi ve kimlik oluşumu üzerinde olumlu bir etkinin olduğunu göstermektedir.</a:t>
            </a:r>
            <a:endParaRPr b="1" dirty="0"/>
          </a:p>
        </p:txBody>
      </p:sp>
      <p:sp>
        <p:nvSpPr>
          <p:cNvPr id="6" name="Google Shape;108;p6">
            <a:extLst>
              <a:ext uri="{FF2B5EF4-FFF2-40B4-BE49-F238E27FC236}">
                <a16:creationId xmlns:a16="http://schemas.microsoft.com/office/drawing/2014/main" id="{87F6B81C-5A6F-780D-89DA-970418C8CE55}"/>
              </a:ext>
            </a:extLst>
          </p:cNvPr>
          <p:cNvSpPr/>
          <p:nvPr/>
        </p:nvSpPr>
        <p:spPr>
          <a:xfrm>
            <a:off x="7913515" y="3570914"/>
            <a:ext cx="4137369" cy="8617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Open Sans"/>
                <a:ea typeface="Open Sans"/>
                <a:cs typeface="Open Sans"/>
                <a:sym typeface="Open Sans"/>
              </a:rPr>
              <a:t>“Shadow’s Edge </a:t>
            </a:r>
            <a:r>
              <a:rPr lang="tr-TR" sz="1200" dirty="0">
                <a:solidFill>
                  <a:schemeClr val="dk1"/>
                </a:solidFill>
                <a:latin typeface="Open Sans"/>
                <a:ea typeface="Open Sans"/>
                <a:cs typeface="Open Sans"/>
                <a:sym typeface="Open Sans"/>
              </a:rPr>
              <a:t>yeni bir bakış açısı kazanmama yardımcı oldu.</a:t>
            </a:r>
            <a:r>
              <a:rPr lang="tr-TR" dirty="0">
                <a:ea typeface="Open Sans"/>
              </a:rPr>
              <a:t> </a:t>
            </a:r>
            <a:r>
              <a:rPr lang="tr-TR" sz="1200" dirty="0">
                <a:solidFill>
                  <a:schemeClr val="dk1"/>
                </a:solidFill>
                <a:latin typeface="Open Sans"/>
                <a:ea typeface="Open Sans"/>
                <a:cs typeface="Open Sans"/>
                <a:sym typeface="Open Sans"/>
              </a:rPr>
              <a:t>Babamın intiharıyla ilgili suçluluk ve utanç duygularını üzerimden atıyorum</a:t>
            </a:r>
            <a:r>
              <a:rPr lang="en-US" sz="1200" dirty="0">
                <a:solidFill>
                  <a:schemeClr val="dk1"/>
                </a:solidFill>
                <a:latin typeface="Open Sans"/>
                <a:ea typeface="Open Sans"/>
                <a:cs typeface="Open Sans"/>
                <a:sym typeface="Open Sans"/>
              </a:rPr>
              <a:t>. “</a:t>
            </a:r>
            <a:br>
              <a:rPr lang="en-US" sz="1200" dirty="0">
                <a:solidFill>
                  <a:schemeClr val="dk1"/>
                </a:solidFill>
                <a:latin typeface="Open Sans"/>
                <a:ea typeface="Open Sans"/>
                <a:cs typeface="Open Sans"/>
                <a:sym typeface="Open Sans"/>
              </a:rPr>
            </a:br>
            <a:r>
              <a:rPr lang="en-US" sz="1200" b="1" dirty="0">
                <a:solidFill>
                  <a:schemeClr val="dk1"/>
                </a:solidFill>
                <a:latin typeface="Open Sans"/>
                <a:ea typeface="Open Sans"/>
                <a:cs typeface="Open Sans"/>
                <a:sym typeface="Open Sans"/>
              </a:rPr>
              <a:t>Shadow’s Edge </a:t>
            </a:r>
            <a:r>
              <a:rPr lang="tr-TR" sz="1200" b="1" dirty="0">
                <a:solidFill>
                  <a:schemeClr val="dk1"/>
                </a:solidFill>
                <a:latin typeface="Open Sans"/>
                <a:ea typeface="Open Sans"/>
                <a:cs typeface="Open Sans"/>
                <a:sym typeface="Open Sans"/>
              </a:rPr>
              <a:t>Oyuncusu</a:t>
            </a:r>
            <a:r>
              <a:rPr lang="en-US" sz="1200" b="1" dirty="0">
                <a:solidFill>
                  <a:schemeClr val="dk1"/>
                </a:solidFill>
                <a:latin typeface="Open Sans"/>
                <a:ea typeface="Open Sans"/>
                <a:cs typeface="Open Sans"/>
                <a:sym typeface="Open Sans"/>
              </a:rPr>
              <a:t>, 2020</a:t>
            </a:r>
            <a:r>
              <a:rPr lang="tr-TR" sz="1200" b="1" dirty="0">
                <a:solidFill>
                  <a:schemeClr val="dk1"/>
                </a:solidFill>
                <a:latin typeface="Open Sans"/>
                <a:ea typeface="Open Sans"/>
                <a:cs typeface="Open Sans"/>
                <a:sym typeface="Open Sans"/>
              </a:rPr>
              <a:t> Yaz</a:t>
            </a:r>
            <a:endParaRPr dirty="0"/>
          </a:p>
        </p:txBody>
      </p:sp>
    </p:spTree>
    <p:extLst>
      <p:ext uri="{BB962C8B-B14F-4D97-AF65-F5344CB8AC3E}">
        <p14:creationId xmlns:p14="http://schemas.microsoft.com/office/powerpoint/2010/main" val="105914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6"/>
          <p:cNvSpPr txBox="1"/>
          <p:nvPr/>
        </p:nvSpPr>
        <p:spPr>
          <a:xfrm>
            <a:off x="0" y="-44167"/>
            <a:ext cx="12192000" cy="6902000"/>
          </a:xfrm>
          <a:prstGeom prst="rect">
            <a:avLst/>
          </a:prstGeom>
          <a:solidFill>
            <a:srgbClr val="FFC000"/>
          </a:solidFill>
          <a:ln>
            <a:noFill/>
          </a:ln>
        </p:spPr>
        <p:txBody>
          <a:bodyPr spcFirstLastPara="1" wrap="square" lIns="25400" tIns="25400" rIns="25400" bIns="25400" anchor="t" anchorCtr="0">
            <a:noAutofit/>
          </a:bodyPr>
          <a:lstStyle/>
          <a:p>
            <a:pPr marL="118530" lvl="1">
              <a:lnSpc>
                <a:spcPct val="140000"/>
              </a:lnSpc>
              <a:buClr>
                <a:srgbClr val="FFFFFF"/>
              </a:buClr>
              <a:buSzPts val="3200"/>
            </a:pPr>
            <a:endParaRPr sz="4267">
              <a:solidFill>
                <a:srgbClr val="FFFFFF"/>
              </a:solidFill>
            </a:endParaRPr>
          </a:p>
          <a:p>
            <a:pPr marL="118530" lvl="1">
              <a:lnSpc>
                <a:spcPct val="140000"/>
              </a:lnSpc>
              <a:buClr>
                <a:srgbClr val="FFFFFF"/>
              </a:buClr>
              <a:buSzPts val="3200"/>
            </a:pPr>
            <a:endParaRPr sz="4267">
              <a:solidFill>
                <a:srgbClr val="FFFFFF"/>
              </a:solidFill>
            </a:endParaRPr>
          </a:p>
        </p:txBody>
      </p:sp>
      <p:sp>
        <p:nvSpPr>
          <p:cNvPr id="132" name="Google Shape;132;p26"/>
          <p:cNvSpPr txBox="1"/>
          <p:nvPr/>
        </p:nvSpPr>
        <p:spPr>
          <a:xfrm>
            <a:off x="10433" y="65064"/>
            <a:ext cx="12121200" cy="6370000"/>
          </a:xfrm>
          <a:prstGeom prst="rect">
            <a:avLst/>
          </a:prstGeom>
          <a:noFill/>
          <a:ln>
            <a:noFill/>
          </a:ln>
        </p:spPr>
        <p:txBody>
          <a:bodyPr spcFirstLastPara="1" wrap="square" lIns="25400" tIns="25400" rIns="25400" bIns="25400" anchor="ctr" anchorCtr="0">
            <a:noAutofit/>
          </a:bodyPr>
          <a:lstStyle/>
          <a:p>
            <a:pPr marR="36575" algn="ctr"/>
            <a:r>
              <a:rPr lang="de-CH" sz="9600" b="1" dirty="0">
                <a:solidFill>
                  <a:srgbClr val="FFFFFF"/>
                </a:solidFill>
                <a:latin typeface="Roboto"/>
                <a:ea typeface="Roboto"/>
                <a:cs typeface="Roboto"/>
                <a:sym typeface="Roboto"/>
              </a:rPr>
              <a:t>                   </a:t>
            </a:r>
            <a:r>
              <a:rPr lang="de-CH" sz="9600" b="1" dirty="0" err="1">
                <a:solidFill>
                  <a:srgbClr val="FFFFFF"/>
                </a:solidFill>
                <a:latin typeface="Roboto"/>
                <a:ea typeface="Roboto"/>
                <a:cs typeface="Roboto"/>
                <a:sym typeface="Roboto"/>
              </a:rPr>
              <a:t>Why</a:t>
            </a:r>
            <a:r>
              <a:rPr lang="de-CH" sz="9600" b="1" dirty="0">
                <a:solidFill>
                  <a:srgbClr val="FFFFFF"/>
                </a:solidFill>
                <a:latin typeface="Roboto"/>
                <a:ea typeface="Roboto"/>
                <a:cs typeface="Roboto"/>
                <a:sym typeface="Roboto"/>
              </a:rPr>
              <a:t> </a:t>
            </a:r>
          </a:p>
          <a:p>
            <a:pPr marR="36575" algn="ctr"/>
            <a:r>
              <a:rPr lang="de-CH" sz="9600" b="1" dirty="0">
                <a:solidFill>
                  <a:srgbClr val="FFFFFF"/>
                </a:solidFill>
                <a:latin typeface="Roboto"/>
                <a:ea typeface="Roboto"/>
                <a:cs typeface="Roboto"/>
                <a:sym typeface="Roboto"/>
              </a:rPr>
              <a:t>                   Shadow?</a:t>
            </a:r>
            <a:endParaRPr sz="6533" dirty="0">
              <a:solidFill>
                <a:srgbClr val="FFFFFF"/>
              </a:solidFill>
              <a:latin typeface="Roboto"/>
              <a:ea typeface="Roboto"/>
              <a:cs typeface="Roboto"/>
              <a:sym typeface="Roboto"/>
            </a:endParaRPr>
          </a:p>
        </p:txBody>
      </p:sp>
      <p:pic>
        <p:nvPicPr>
          <p:cNvPr id="4" name="Picture 3">
            <a:extLst>
              <a:ext uri="{FF2B5EF4-FFF2-40B4-BE49-F238E27FC236}">
                <a16:creationId xmlns:a16="http://schemas.microsoft.com/office/drawing/2014/main" id="{8CD6F839-8091-DF43-9840-5D77815A22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29" y="746723"/>
            <a:ext cx="6858000" cy="6858000"/>
          </a:xfrm>
          <a:prstGeom prst="rect">
            <a:avLst/>
          </a:prstGeom>
        </p:spPr>
      </p:pic>
    </p:spTree>
    <p:extLst>
      <p:ext uri="{BB962C8B-B14F-4D97-AF65-F5344CB8AC3E}">
        <p14:creationId xmlns:p14="http://schemas.microsoft.com/office/powerpoint/2010/main" val="806672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B945-4115-CD42-839B-45EAE1F85EEE}"/>
              </a:ext>
            </a:extLst>
          </p:cNvPr>
          <p:cNvSpPr>
            <a:spLocks noGrp="1"/>
          </p:cNvSpPr>
          <p:nvPr>
            <p:ph type="title"/>
          </p:nvPr>
        </p:nvSpPr>
        <p:spPr>
          <a:xfrm>
            <a:off x="613515" y="318573"/>
            <a:ext cx="11353801" cy="1430096"/>
          </a:xfrm>
        </p:spPr>
        <p:txBody>
          <a:bodyPr>
            <a:normAutofit fontScale="90000"/>
          </a:bodyPr>
          <a:lstStyle/>
          <a:p>
            <a:r>
              <a:rPr lang="es-ES_tradnl" sz="2700" dirty="0"/>
              <a:t>Shadow </a:t>
            </a:r>
            <a:r>
              <a:rPr lang="es-ES_tradnl" sz="2700" dirty="0" err="1"/>
              <a:t>is</a:t>
            </a:r>
            <a:r>
              <a:rPr lang="es-ES_tradnl" sz="2700" dirty="0"/>
              <a:t> a </a:t>
            </a:r>
            <a:r>
              <a:rPr lang="es-ES_tradnl" sz="2700" dirty="0" err="1"/>
              <a:t>part</a:t>
            </a:r>
            <a:r>
              <a:rPr lang="es-ES_tradnl" sz="2700" dirty="0"/>
              <a:t> </a:t>
            </a:r>
            <a:r>
              <a:rPr lang="es-ES_tradnl" sz="2700" dirty="0" err="1"/>
              <a:t>of</a:t>
            </a:r>
            <a:r>
              <a:rPr lang="es-ES_tradnl" sz="2700" dirty="0"/>
              <a:t> </a:t>
            </a:r>
            <a:r>
              <a:rPr lang="es-ES_tradnl" sz="2700" dirty="0" err="1"/>
              <a:t>yourself</a:t>
            </a:r>
            <a:r>
              <a:rPr lang="es-ES_tradnl" sz="2700" dirty="0"/>
              <a:t> </a:t>
            </a:r>
            <a:r>
              <a:rPr lang="es-ES_tradnl" sz="2700" dirty="0" err="1"/>
              <a:t>that</a:t>
            </a:r>
            <a:r>
              <a:rPr lang="es-ES_tradnl" sz="2700" dirty="0"/>
              <a:t> </a:t>
            </a:r>
            <a:r>
              <a:rPr lang="es-ES_tradnl" sz="2700" dirty="0" err="1"/>
              <a:t>wants</a:t>
            </a:r>
            <a:r>
              <a:rPr lang="es-ES_tradnl" sz="2700" dirty="0"/>
              <a:t> </a:t>
            </a:r>
            <a:r>
              <a:rPr lang="es-ES_tradnl" sz="2700" dirty="0" err="1"/>
              <a:t>to</a:t>
            </a:r>
            <a:r>
              <a:rPr lang="es-ES_tradnl" sz="2700" dirty="0"/>
              <a:t> be </a:t>
            </a:r>
            <a:r>
              <a:rPr lang="es-ES_tradnl" sz="2700" dirty="0" err="1"/>
              <a:t>seen</a:t>
            </a:r>
            <a:r>
              <a:rPr lang="es-ES_tradnl" sz="2700" dirty="0"/>
              <a:t> and </a:t>
            </a:r>
            <a:r>
              <a:rPr lang="es-ES_tradnl" sz="2700" dirty="0" err="1"/>
              <a:t>felt</a:t>
            </a:r>
            <a:r>
              <a:rPr lang="es-ES_tradnl" sz="2700" dirty="0"/>
              <a:t> </a:t>
            </a:r>
            <a:r>
              <a:rPr lang="es-ES_tradnl" sz="2700" dirty="0" err="1"/>
              <a:t>to</a:t>
            </a:r>
            <a:r>
              <a:rPr lang="es-ES_tradnl" sz="2700" dirty="0"/>
              <a:t> set </a:t>
            </a:r>
            <a:r>
              <a:rPr lang="es-ES_tradnl" sz="2700" dirty="0" err="1"/>
              <a:t>you</a:t>
            </a:r>
            <a:r>
              <a:rPr lang="es-ES_tradnl" sz="2700" dirty="0"/>
              <a:t> free</a:t>
            </a:r>
            <a:br>
              <a:rPr lang="es-ES_tradnl" dirty="0"/>
            </a:br>
            <a:r>
              <a:rPr lang="es-ES_tradnl" dirty="0" err="1">
                <a:solidFill>
                  <a:srgbClr val="7030A0"/>
                </a:solidFill>
              </a:rPr>
              <a:t>Gölge</a:t>
            </a:r>
            <a:r>
              <a:rPr lang="es-ES_tradnl" dirty="0">
                <a:solidFill>
                  <a:srgbClr val="7030A0"/>
                </a:solidFill>
              </a:rPr>
              <a:t> </a:t>
            </a:r>
            <a:r>
              <a:rPr lang="es-ES_tradnl" dirty="0" err="1">
                <a:solidFill>
                  <a:srgbClr val="7030A0"/>
                </a:solidFill>
              </a:rPr>
              <a:t>senin</a:t>
            </a:r>
            <a:r>
              <a:rPr lang="es-ES_tradnl" dirty="0">
                <a:solidFill>
                  <a:srgbClr val="7030A0"/>
                </a:solidFill>
              </a:rPr>
              <a:t> bir </a:t>
            </a:r>
            <a:r>
              <a:rPr lang="es-ES_tradnl" dirty="0" err="1">
                <a:solidFill>
                  <a:srgbClr val="7030A0"/>
                </a:solidFill>
              </a:rPr>
              <a:t>parçan</a:t>
            </a:r>
            <a:r>
              <a:rPr lang="es-ES_tradnl" dirty="0">
                <a:solidFill>
                  <a:srgbClr val="7030A0"/>
                </a:solidFill>
              </a:rPr>
              <a:t>;  </a:t>
            </a:r>
            <a:r>
              <a:rPr lang="es-ES_tradnl" dirty="0" err="1">
                <a:solidFill>
                  <a:srgbClr val="7030A0"/>
                </a:solidFill>
              </a:rPr>
              <a:t>görülmek</a:t>
            </a:r>
            <a:r>
              <a:rPr lang="es-ES_tradnl" dirty="0">
                <a:solidFill>
                  <a:srgbClr val="7030A0"/>
                </a:solidFill>
              </a:rPr>
              <a:t> ve </a:t>
            </a:r>
            <a:r>
              <a:rPr lang="es-ES_tradnl" dirty="0" err="1">
                <a:solidFill>
                  <a:srgbClr val="7030A0"/>
                </a:solidFill>
              </a:rPr>
              <a:t>hissedilmek</a:t>
            </a:r>
            <a:r>
              <a:rPr lang="es-ES_tradnl" dirty="0">
                <a:solidFill>
                  <a:srgbClr val="7030A0"/>
                </a:solidFill>
              </a:rPr>
              <a:t> </a:t>
            </a:r>
            <a:r>
              <a:rPr lang="es-ES_tradnl" dirty="0" err="1">
                <a:solidFill>
                  <a:srgbClr val="7030A0"/>
                </a:solidFill>
              </a:rPr>
              <a:t>ister</a:t>
            </a:r>
            <a:r>
              <a:rPr lang="es-ES_tradnl" dirty="0">
                <a:solidFill>
                  <a:srgbClr val="7030A0"/>
                </a:solidFill>
              </a:rPr>
              <a:t>, .... </a:t>
            </a:r>
            <a:r>
              <a:rPr lang="es-ES_tradnl" dirty="0" err="1">
                <a:solidFill>
                  <a:srgbClr val="7030A0"/>
                </a:solidFill>
              </a:rPr>
              <a:t>seni</a:t>
            </a:r>
            <a:r>
              <a:rPr lang="es-ES_tradnl" dirty="0">
                <a:solidFill>
                  <a:srgbClr val="7030A0"/>
                </a:solidFill>
              </a:rPr>
              <a:t> </a:t>
            </a:r>
            <a:r>
              <a:rPr lang="es-ES_tradnl" dirty="0" err="1">
                <a:solidFill>
                  <a:srgbClr val="7030A0"/>
                </a:solidFill>
              </a:rPr>
              <a:t>özgür</a:t>
            </a:r>
            <a:r>
              <a:rPr lang="es-ES_tradnl" dirty="0">
                <a:solidFill>
                  <a:srgbClr val="7030A0"/>
                </a:solidFill>
              </a:rPr>
              <a:t> </a:t>
            </a:r>
            <a:r>
              <a:rPr lang="es-ES_tradnl" dirty="0" err="1">
                <a:solidFill>
                  <a:srgbClr val="7030A0"/>
                </a:solidFill>
              </a:rPr>
              <a:t>kılmak</a:t>
            </a:r>
            <a:r>
              <a:rPr lang="es-ES_tradnl" dirty="0">
                <a:solidFill>
                  <a:srgbClr val="7030A0"/>
                </a:solidFill>
              </a:rPr>
              <a:t> </a:t>
            </a:r>
            <a:r>
              <a:rPr lang="es-ES_tradnl" dirty="0" err="1">
                <a:solidFill>
                  <a:srgbClr val="7030A0"/>
                </a:solidFill>
              </a:rPr>
              <a:t>için</a:t>
            </a:r>
            <a:r>
              <a:rPr lang="es-ES_tradnl" dirty="0">
                <a:solidFill>
                  <a:srgbClr val="7030A0"/>
                </a:solidFill>
              </a:rPr>
              <a:t>.</a:t>
            </a:r>
          </a:p>
        </p:txBody>
      </p:sp>
      <p:pic>
        <p:nvPicPr>
          <p:cNvPr id="5" name="Picture 4">
            <a:extLst>
              <a:ext uri="{FF2B5EF4-FFF2-40B4-BE49-F238E27FC236}">
                <a16:creationId xmlns:a16="http://schemas.microsoft.com/office/drawing/2014/main" id="{04F48BB4-D2AD-324C-A789-5061D5676CF6}"/>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rot="1566521">
            <a:off x="4800018" y="3150446"/>
            <a:ext cx="3141631" cy="4188841"/>
          </a:xfrm>
          <a:prstGeom prst="rect">
            <a:avLst/>
          </a:prstGeom>
        </p:spPr>
      </p:pic>
      <p:pic>
        <p:nvPicPr>
          <p:cNvPr id="6" name="Picture 5">
            <a:extLst>
              <a:ext uri="{FF2B5EF4-FFF2-40B4-BE49-F238E27FC236}">
                <a16:creationId xmlns:a16="http://schemas.microsoft.com/office/drawing/2014/main" id="{20A2DBE5-791C-6144-B799-38FE9143FDB0}"/>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rot="1992413">
            <a:off x="8512851" y="3365873"/>
            <a:ext cx="2842515" cy="3790019"/>
          </a:xfrm>
          <a:prstGeom prst="rect">
            <a:avLst/>
          </a:prstGeom>
        </p:spPr>
      </p:pic>
      <p:pic>
        <p:nvPicPr>
          <p:cNvPr id="17" name="Picture 16" descr="A cartoon of a person wearing green pants&#10;&#10;Description automatically generated">
            <a:extLst>
              <a:ext uri="{FF2B5EF4-FFF2-40B4-BE49-F238E27FC236}">
                <a16:creationId xmlns:a16="http://schemas.microsoft.com/office/drawing/2014/main" id="{8BEB1A26-7226-3C97-1215-43B931E7E970}"/>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8306149" y="2060668"/>
            <a:ext cx="1126609" cy="4537091"/>
          </a:xfrm>
          <a:prstGeom prst="rect">
            <a:avLst/>
          </a:prstGeom>
        </p:spPr>
      </p:pic>
      <p:pic>
        <p:nvPicPr>
          <p:cNvPr id="4" name="Picture 3">
            <a:extLst>
              <a:ext uri="{FF2B5EF4-FFF2-40B4-BE49-F238E27FC236}">
                <a16:creationId xmlns:a16="http://schemas.microsoft.com/office/drawing/2014/main" id="{64E0794E-6DC8-5141-B033-806D1E19BF23}"/>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rcRect/>
          <a:stretch/>
        </p:blipFill>
        <p:spPr>
          <a:xfrm rot="1342682">
            <a:off x="953338" y="3049124"/>
            <a:ext cx="3236475" cy="4315298"/>
          </a:xfrm>
          <a:prstGeom prst="rect">
            <a:avLst/>
          </a:prstGeom>
        </p:spPr>
      </p:pic>
      <p:pic>
        <p:nvPicPr>
          <p:cNvPr id="15" name="Picture 14" descr="A cartoon character wearing a garment&#10;&#10;Description automatically generated">
            <a:extLst>
              <a:ext uri="{FF2B5EF4-FFF2-40B4-BE49-F238E27FC236}">
                <a16:creationId xmlns:a16="http://schemas.microsoft.com/office/drawing/2014/main" id="{26D93501-02E3-C458-AE5D-71B26B7A4E7F}"/>
              </a:ext>
            </a:extLst>
          </p:cNvPr>
          <p:cNvPicPr>
            <a:picLocks noChangeAspect="1"/>
          </p:cNvPicPr>
          <p:nvPr/>
        </p:nvPicPr>
        <p:blipFill rotWithShape="1">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349790" y="2009040"/>
            <a:ext cx="1829991" cy="4816069"/>
          </a:xfrm>
          <a:prstGeom prst="rect">
            <a:avLst/>
          </a:prstGeom>
        </p:spPr>
      </p:pic>
      <p:pic>
        <p:nvPicPr>
          <p:cNvPr id="13" name="Picture 12" descr="A cartoon of a person with long hair&#10;&#10;Description automatically generated">
            <a:extLst>
              <a:ext uri="{FF2B5EF4-FFF2-40B4-BE49-F238E27FC236}">
                <a16:creationId xmlns:a16="http://schemas.microsoft.com/office/drawing/2014/main" id="{0F5A517B-51BE-36A1-2DB7-838D8B2A5081}"/>
              </a:ext>
            </a:extLst>
          </p:cNvPr>
          <p:cNvPicPr>
            <a:picLocks noChangeAspect="1"/>
          </p:cNvPicPr>
          <p:nvPr/>
        </p:nvPicPr>
        <p:blipFill rotWithShape="1">
          <a:blip r:embed="rId11"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80410" y="2009041"/>
            <a:ext cx="2210006" cy="4641273"/>
          </a:xfrm>
          <a:prstGeom prst="rect">
            <a:avLst/>
          </a:prstGeom>
        </p:spPr>
      </p:pic>
    </p:spTree>
    <p:extLst>
      <p:ext uri="{BB962C8B-B14F-4D97-AF65-F5344CB8AC3E}">
        <p14:creationId xmlns:p14="http://schemas.microsoft.com/office/powerpoint/2010/main" val="4113847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EE63-A205-5C4D-BDE8-4F44599B87EC}"/>
              </a:ext>
            </a:extLst>
          </p:cNvPr>
          <p:cNvSpPr>
            <a:spLocks noGrp="1"/>
          </p:cNvSpPr>
          <p:nvPr>
            <p:ph type="title"/>
          </p:nvPr>
        </p:nvSpPr>
        <p:spPr>
          <a:xfrm>
            <a:off x="-80387" y="0"/>
            <a:ext cx="11434763" cy="6858000"/>
          </a:xfrm>
        </p:spPr>
        <p:txBody>
          <a:bodyPr/>
          <a:lstStyle/>
          <a:p>
            <a:r>
              <a:rPr lang="en-US" sz="2800" dirty="0"/>
              <a:t>Using the tools in field work</a:t>
            </a:r>
            <a:br>
              <a:rPr lang="en-US" sz="2800" dirty="0"/>
            </a:br>
            <a:br>
              <a:rPr lang="en-US" sz="2800" dirty="0"/>
            </a:br>
            <a:r>
              <a:rPr lang="tr-TR" dirty="0"/>
              <a:t>Saha Çalışmasında</a:t>
            </a:r>
            <a:br>
              <a:rPr lang="tr-TR" dirty="0"/>
            </a:br>
            <a:r>
              <a:rPr lang="tr-TR" dirty="0"/>
              <a:t>Araçları Kullanma</a:t>
            </a:r>
            <a:endParaRPr lang="en-US" dirty="0"/>
          </a:p>
        </p:txBody>
      </p:sp>
      <p:sp>
        <p:nvSpPr>
          <p:cNvPr id="3" name="TextBox 2">
            <a:extLst>
              <a:ext uri="{FF2B5EF4-FFF2-40B4-BE49-F238E27FC236}">
                <a16:creationId xmlns:a16="http://schemas.microsoft.com/office/drawing/2014/main" id="{E32C3902-881A-A244-9AF4-BB769669081C}"/>
              </a:ext>
            </a:extLst>
          </p:cNvPr>
          <p:cNvSpPr txBox="1"/>
          <p:nvPr/>
        </p:nvSpPr>
        <p:spPr>
          <a:xfrm>
            <a:off x="5659272" y="3239068"/>
            <a:ext cx="0" cy="0"/>
          </a:xfrm>
          <a:prstGeom prst="rect">
            <a:avLst/>
          </a:prstGeom>
          <a:noFill/>
        </p:spPr>
        <p:txBody>
          <a:bodyPr wrap="none" rtlCol="0">
            <a:noAutofit/>
          </a:bodyPr>
          <a:lstStyle/>
          <a:p>
            <a:pPr marL="380990" indent="-380990">
              <a:spcAft>
                <a:spcPts val="800"/>
              </a:spcAft>
              <a:buFont typeface="Arial" panose="020B0604020202020204" pitchFamily="34" charset="0"/>
              <a:buChar char="•"/>
            </a:pPr>
            <a:endParaRPr lang="en-US" sz="2133" dirty="0"/>
          </a:p>
        </p:txBody>
      </p:sp>
    </p:spTree>
    <p:extLst>
      <p:ext uri="{BB962C8B-B14F-4D97-AF65-F5344CB8AC3E}">
        <p14:creationId xmlns:p14="http://schemas.microsoft.com/office/powerpoint/2010/main" val="334942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3B52-AEA6-7C4C-B3D2-3F63D58C5EE1}"/>
              </a:ext>
            </a:extLst>
          </p:cNvPr>
          <p:cNvSpPr>
            <a:spLocks noGrp="1"/>
          </p:cNvSpPr>
          <p:nvPr>
            <p:ph type="title"/>
          </p:nvPr>
        </p:nvSpPr>
        <p:spPr>
          <a:xfrm>
            <a:off x="351310" y="257958"/>
            <a:ext cx="11121821" cy="1777876"/>
          </a:xfrm>
        </p:spPr>
        <p:txBody>
          <a:bodyPr>
            <a:normAutofit fontScale="90000"/>
          </a:bodyPr>
          <a:lstStyle/>
          <a:p>
            <a:pPr>
              <a:spcAft>
                <a:spcPts val="1200"/>
              </a:spcAft>
            </a:pPr>
            <a:r>
              <a:rPr lang="de-CH" sz="2700" dirty="0" err="1"/>
              <a:t>Introduction</a:t>
            </a:r>
            <a:r>
              <a:rPr lang="de-CH" sz="2700" dirty="0"/>
              <a:t> </a:t>
            </a:r>
            <a:r>
              <a:rPr lang="de-CH" sz="2700" dirty="0" err="1"/>
              <a:t>to</a:t>
            </a:r>
            <a:r>
              <a:rPr lang="de-CH" sz="2700" dirty="0"/>
              <a:t> </a:t>
            </a:r>
            <a:r>
              <a:rPr lang="de-CH" sz="2700" dirty="0" err="1"/>
              <a:t>Shadow’s</a:t>
            </a:r>
            <a:r>
              <a:rPr lang="de-CH" sz="2700" dirty="0"/>
              <a:t> Edge</a:t>
            </a:r>
            <a:br>
              <a:rPr lang="de-CH" sz="2700" dirty="0"/>
            </a:br>
            <a:br>
              <a:rPr lang="de-CH" sz="2700" dirty="0"/>
            </a:br>
            <a:r>
              <a:rPr lang="tr-TR" sz="5300" dirty="0" err="1"/>
              <a:t>Hoşgeldiniz</a:t>
            </a:r>
            <a:r>
              <a:rPr lang="de-CH" sz="5300" dirty="0"/>
              <a:t> &amp; </a:t>
            </a:r>
            <a:r>
              <a:rPr lang="tr-TR" sz="5300" dirty="0"/>
              <a:t>Bugün ne yapacağız?</a:t>
            </a:r>
            <a:endParaRPr lang="en-CH" sz="5300" dirty="0"/>
          </a:p>
        </p:txBody>
      </p:sp>
      <p:sp>
        <p:nvSpPr>
          <p:cNvPr id="4" name="TextBox 3">
            <a:extLst>
              <a:ext uri="{FF2B5EF4-FFF2-40B4-BE49-F238E27FC236}">
                <a16:creationId xmlns:a16="http://schemas.microsoft.com/office/drawing/2014/main" id="{F5624893-D8BC-F16E-45D7-35B79882698E}"/>
              </a:ext>
            </a:extLst>
          </p:cNvPr>
          <p:cNvSpPr txBox="1"/>
          <p:nvPr/>
        </p:nvSpPr>
        <p:spPr>
          <a:xfrm>
            <a:off x="411192" y="2321948"/>
            <a:ext cx="11369615" cy="4278094"/>
          </a:xfrm>
          <a:prstGeom prst="rect">
            <a:avLst/>
          </a:prstGeom>
          <a:noFill/>
        </p:spPr>
        <p:txBody>
          <a:bodyPr wrap="square" rtlCol="0">
            <a:spAutoFit/>
          </a:bodyPr>
          <a:lstStyle/>
          <a:p>
            <a:pPr>
              <a:lnSpc>
                <a:spcPct val="150000"/>
              </a:lnSpc>
            </a:pPr>
            <a:r>
              <a:rPr lang="tr-TR" sz="3200" b="1" dirty="0">
                <a:solidFill>
                  <a:schemeClr val="tx1"/>
                </a:solidFill>
              </a:rPr>
              <a:t>Gündem</a:t>
            </a:r>
            <a:r>
              <a:rPr lang="en-US" sz="3200" b="1" dirty="0">
                <a:solidFill>
                  <a:schemeClr val="tx1"/>
                </a:solidFill>
              </a:rPr>
              <a:t> &amp; </a:t>
            </a:r>
            <a:r>
              <a:rPr lang="tr-TR" sz="3200" b="1" dirty="0">
                <a:solidFill>
                  <a:schemeClr val="tx1"/>
                </a:solidFill>
              </a:rPr>
              <a:t>Beklent</a:t>
            </a:r>
            <a:r>
              <a:rPr lang="tr-TR" sz="3200" dirty="0">
                <a:solidFill>
                  <a:schemeClr val="tx1"/>
                </a:solidFill>
              </a:rPr>
              <a:t>iler / </a:t>
            </a:r>
            <a:r>
              <a:rPr lang="en-US" sz="3200" dirty="0">
                <a:solidFill>
                  <a:schemeClr val="tx1"/>
                </a:solidFill>
              </a:rPr>
              <a:t>Welcome, Agenda &amp; Expectations</a:t>
            </a:r>
          </a:p>
          <a:p>
            <a:pPr>
              <a:lnSpc>
                <a:spcPct val="150000"/>
              </a:lnSpc>
            </a:pPr>
            <a:r>
              <a:rPr lang="en-US" sz="3200" b="1" dirty="0">
                <a:solidFill>
                  <a:schemeClr val="tx1"/>
                </a:solidFill>
              </a:rPr>
              <a:t>Digging Deep </a:t>
            </a:r>
            <a:r>
              <a:rPr lang="tr-TR" sz="3200" b="1" dirty="0">
                <a:solidFill>
                  <a:schemeClr val="tx1"/>
                </a:solidFill>
              </a:rPr>
              <a:t>Projesi </a:t>
            </a:r>
            <a:r>
              <a:rPr lang="tr-TR" sz="3200" dirty="0">
                <a:solidFill>
                  <a:schemeClr val="tx1"/>
                </a:solidFill>
              </a:rPr>
              <a:t>/ </a:t>
            </a:r>
            <a:r>
              <a:rPr lang="en-US" sz="3200" dirty="0">
                <a:solidFill>
                  <a:schemeClr val="tx1"/>
                </a:solidFill>
              </a:rPr>
              <a:t>The Digging Deep Project</a:t>
            </a:r>
          </a:p>
          <a:p>
            <a:pPr>
              <a:lnSpc>
                <a:spcPct val="150000"/>
              </a:lnSpc>
            </a:pPr>
            <a:r>
              <a:rPr lang="en-US" sz="3200" b="1" dirty="0" err="1">
                <a:solidFill>
                  <a:schemeClr val="tx1"/>
                </a:solidFill>
              </a:rPr>
              <a:t>Araçlara</a:t>
            </a:r>
            <a:r>
              <a:rPr lang="en-US" sz="3200" b="1" dirty="0">
                <a:solidFill>
                  <a:schemeClr val="tx1"/>
                </a:solidFill>
              </a:rPr>
              <a:t> </a:t>
            </a:r>
            <a:r>
              <a:rPr lang="en-US" sz="3200" b="1" dirty="0" err="1">
                <a:solidFill>
                  <a:schemeClr val="tx1"/>
                </a:solidFill>
              </a:rPr>
              <a:t>giriş</a:t>
            </a:r>
            <a:r>
              <a:rPr lang="en-US" sz="3200" b="1" dirty="0">
                <a:solidFill>
                  <a:schemeClr val="tx1"/>
                </a:solidFill>
              </a:rPr>
              <a:t> </a:t>
            </a:r>
            <a:r>
              <a:rPr lang="en-US" sz="3200" dirty="0">
                <a:solidFill>
                  <a:schemeClr val="tx1"/>
                </a:solidFill>
              </a:rPr>
              <a:t>/ Introduction to the tools</a:t>
            </a:r>
          </a:p>
          <a:p>
            <a:pPr>
              <a:lnSpc>
                <a:spcPct val="150000"/>
              </a:lnSpc>
            </a:pPr>
            <a:r>
              <a:rPr lang="en-US" sz="3200" b="1" dirty="0" err="1">
                <a:solidFill>
                  <a:schemeClr val="tx1"/>
                </a:solidFill>
              </a:rPr>
              <a:t>Psikolojik</a:t>
            </a:r>
            <a:r>
              <a:rPr lang="en-US" sz="3200" b="1" dirty="0">
                <a:solidFill>
                  <a:schemeClr val="tx1"/>
                </a:solidFill>
              </a:rPr>
              <a:t> </a:t>
            </a:r>
            <a:r>
              <a:rPr lang="en-US" sz="3200" b="1" dirty="0" err="1">
                <a:solidFill>
                  <a:schemeClr val="tx1"/>
                </a:solidFill>
              </a:rPr>
              <a:t>arka</a:t>
            </a:r>
            <a:r>
              <a:rPr lang="en-US" sz="3200" b="1" dirty="0">
                <a:solidFill>
                  <a:schemeClr val="tx1"/>
                </a:solidFill>
              </a:rPr>
              <a:t> plan </a:t>
            </a:r>
            <a:r>
              <a:rPr lang="en-US" sz="3200" dirty="0">
                <a:solidFill>
                  <a:schemeClr val="tx1"/>
                </a:solidFill>
              </a:rPr>
              <a:t>/ Psychology in the game</a:t>
            </a:r>
          </a:p>
          <a:p>
            <a:pPr>
              <a:lnSpc>
                <a:spcPct val="150000"/>
              </a:lnSpc>
            </a:pPr>
            <a:r>
              <a:rPr lang="en-US" sz="3200" b="1" dirty="0" err="1">
                <a:solidFill>
                  <a:schemeClr val="tx1"/>
                </a:solidFill>
              </a:rPr>
              <a:t>Uygulama</a:t>
            </a:r>
            <a:r>
              <a:rPr lang="en-US" sz="3200" b="1" dirty="0">
                <a:solidFill>
                  <a:schemeClr val="tx1"/>
                </a:solidFill>
              </a:rPr>
              <a:t> </a:t>
            </a:r>
            <a:r>
              <a:rPr lang="en-US" sz="3200" b="1" dirty="0" err="1">
                <a:solidFill>
                  <a:schemeClr val="tx1"/>
                </a:solidFill>
              </a:rPr>
              <a:t>Yöntemi</a:t>
            </a:r>
            <a:r>
              <a:rPr lang="en-US" sz="3200" b="1" dirty="0">
                <a:solidFill>
                  <a:schemeClr val="tx1"/>
                </a:solidFill>
              </a:rPr>
              <a:t> </a:t>
            </a:r>
            <a:r>
              <a:rPr lang="en-US" sz="3200" dirty="0">
                <a:solidFill>
                  <a:schemeClr val="tx1"/>
                </a:solidFill>
              </a:rPr>
              <a:t>/ Implementation Method</a:t>
            </a:r>
          </a:p>
          <a:p>
            <a:endParaRPr lang="en-US" sz="3200" dirty="0"/>
          </a:p>
        </p:txBody>
      </p:sp>
    </p:spTree>
    <p:extLst>
      <p:ext uri="{BB962C8B-B14F-4D97-AF65-F5344CB8AC3E}">
        <p14:creationId xmlns:p14="http://schemas.microsoft.com/office/powerpoint/2010/main" val="354714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BC28-061E-7549-8D19-7388CEF02C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FCC54C-6A16-FC4C-BBD3-4D12F6BC6F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EF29E92-8839-C543-8EA2-9BBE35F74A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9307"/>
            <a:ext cx="12192000" cy="7489052"/>
          </a:xfrm>
          <a:prstGeom prst="rect">
            <a:avLst/>
          </a:prstGeom>
        </p:spPr>
      </p:pic>
    </p:spTree>
    <p:extLst>
      <p:ext uri="{BB962C8B-B14F-4D97-AF65-F5344CB8AC3E}">
        <p14:creationId xmlns:p14="http://schemas.microsoft.com/office/powerpoint/2010/main" val="364679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8318-A1A8-0D46-A9B6-381679A4CF7E}"/>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DB2211D4-22D0-0CF2-F896-09A7B8957F4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689B3B-21A3-35F1-3B95-6A4769C6399A}"/>
              </a:ext>
            </a:extLst>
          </p:cNvPr>
          <p:cNvPicPr>
            <a:picLocks noChangeAspect="1"/>
          </p:cNvPicPr>
          <p:nvPr/>
        </p:nvPicPr>
        <p:blipFill>
          <a:blip r:embed="rId3"/>
          <a:stretch>
            <a:fillRect/>
          </a:stretch>
        </p:blipFill>
        <p:spPr>
          <a:xfrm>
            <a:off x="0" y="0"/>
            <a:ext cx="12192000" cy="10114207"/>
          </a:xfrm>
          <a:prstGeom prst="rect">
            <a:avLst/>
          </a:prstGeom>
        </p:spPr>
      </p:pic>
    </p:spTree>
    <p:extLst>
      <p:ext uri="{BB962C8B-B14F-4D97-AF65-F5344CB8AC3E}">
        <p14:creationId xmlns:p14="http://schemas.microsoft.com/office/powerpoint/2010/main" val="361847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81F5-D403-C642-8657-95C7069253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07245D-6FA2-C64F-A0DB-788F0D589F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C3A3E5E-0C55-B843-8C1A-6CA3C5188494}"/>
              </a:ext>
            </a:extLst>
          </p:cNvPr>
          <p:cNvPicPr>
            <a:picLocks noChangeAspect="1"/>
          </p:cNvPicPr>
          <p:nvPr/>
        </p:nvPicPr>
        <p:blipFill>
          <a:blip r:embed="rId2"/>
          <a:stretch>
            <a:fillRect/>
          </a:stretch>
        </p:blipFill>
        <p:spPr>
          <a:xfrm>
            <a:off x="-581029" y="-7639044"/>
            <a:ext cx="13354052" cy="17805403"/>
          </a:xfrm>
          <a:prstGeom prst="rect">
            <a:avLst/>
          </a:prstGeom>
        </p:spPr>
      </p:pic>
    </p:spTree>
    <p:extLst>
      <p:ext uri="{BB962C8B-B14F-4D97-AF65-F5344CB8AC3E}">
        <p14:creationId xmlns:p14="http://schemas.microsoft.com/office/powerpoint/2010/main" val="1404646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33E-4C1F-8848-AACF-67C1F817B5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EDD168-3C65-2945-8870-06022F4F86E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0"/>
            <a:ext cx="12208065" cy="6858000"/>
          </a:xfrm>
        </p:spPr>
      </p:pic>
    </p:spTree>
    <p:extLst>
      <p:ext uri="{BB962C8B-B14F-4D97-AF65-F5344CB8AC3E}">
        <p14:creationId xmlns:p14="http://schemas.microsoft.com/office/powerpoint/2010/main" val="3457623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3FF7-9A16-D444-9B6F-526D408A25E2}"/>
              </a:ext>
            </a:extLst>
          </p:cNvPr>
          <p:cNvSpPr>
            <a:spLocks noGrp="1"/>
          </p:cNvSpPr>
          <p:nvPr>
            <p:ph type="title"/>
          </p:nvPr>
        </p:nvSpPr>
        <p:spPr/>
        <p:txBody>
          <a:bodyPr/>
          <a:lstStyle/>
          <a:p>
            <a:endParaRPr lang="es-ES_tradnl"/>
          </a:p>
        </p:txBody>
      </p:sp>
      <p:pic>
        <p:nvPicPr>
          <p:cNvPr id="5" name="Content Placeholder 4">
            <a:extLst>
              <a:ext uri="{FF2B5EF4-FFF2-40B4-BE49-F238E27FC236}">
                <a16:creationId xmlns:a16="http://schemas.microsoft.com/office/drawing/2014/main" id="{411CE687-68E6-9B41-9DFC-4DC64702155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434789"/>
            <a:ext cx="12192000" cy="9144000"/>
          </a:xfrm>
        </p:spPr>
      </p:pic>
    </p:spTree>
    <p:extLst>
      <p:ext uri="{BB962C8B-B14F-4D97-AF65-F5344CB8AC3E}">
        <p14:creationId xmlns:p14="http://schemas.microsoft.com/office/powerpoint/2010/main" val="2379350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7C134D-2B87-4584-975A-3275E90FA655}"/>
              </a:ext>
            </a:extLst>
          </p:cNvPr>
          <p:cNvSpPr>
            <a:spLocks noGrp="1"/>
          </p:cNvSpPr>
          <p:nvPr>
            <p:ph type="title"/>
          </p:nvPr>
        </p:nvSpPr>
        <p:spPr>
          <a:xfrm>
            <a:off x="351311" y="257958"/>
            <a:ext cx="11390746" cy="846158"/>
          </a:xfrm>
        </p:spPr>
        <p:txBody>
          <a:bodyPr>
            <a:normAutofit fontScale="90000"/>
          </a:bodyPr>
          <a:lstStyle/>
          <a:p>
            <a:r>
              <a:rPr lang="tr-TR" sz="4000" dirty="0">
                <a:solidFill>
                  <a:srgbClr val="7030A0"/>
                </a:solidFill>
              </a:rPr>
              <a:t>Bütün materyallere bu linkten ulaşabilirsiniz.</a:t>
            </a:r>
            <a:endParaRPr lang="en-CH" sz="4000" dirty="0">
              <a:solidFill>
                <a:srgbClr val="7030A0"/>
              </a:solidFill>
            </a:endParaRPr>
          </a:p>
        </p:txBody>
      </p:sp>
      <p:sp>
        <p:nvSpPr>
          <p:cNvPr id="7" name="Content Placeholder 6">
            <a:extLst>
              <a:ext uri="{FF2B5EF4-FFF2-40B4-BE49-F238E27FC236}">
                <a16:creationId xmlns:a16="http://schemas.microsoft.com/office/drawing/2014/main" id="{B5560C7E-C1DB-9DBF-3530-241D163532BE}"/>
              </a:ext>
            </a:extLst>
          </p:cNvPr>
          <p:cNvSpPr>
            <a:spLocks noGrp="1"/>
          </p:cNvSpPr>
          <p:nvPr>
            <p:ph idx="1"/>
          </p:nvPr>
        </p:nvSpPr>
        <p:spPr>
          <a:xfrm>
            <a:off x="470746" y="1524000"/>
            <a:ext cx="10515600" cy="4565878"/>
          </a:xfrm>
        </p:spPr>
        <p:txBody>
          <a:bodyPr/>
          <a:lstStyle/>
          <a:p>
            <a:pPr marL="0" indent="0">
              <a:buNone/>
            </a:pPr>
            <a:r>
              <a:rPr lang="en-GB" b="1" dirty="0"/>
              <a:t>https://</a:t>
            </a:r>
            <a:r>
              <a:rPr lang="en-GB" b="1" dirty="0" err="1"/>
              <a:t>shadowsedge.moodlecloud.com</a:t>
            </a:r>
            <a:r>
              <a:rPr lang="en-GB" b="1" dirty="0"/>
              <a:t>/login/</a:t>
            </a:r>
            <a:r>
              <a:rPr lang="en-GB" b="1" dirty="0" err="1"/>
              <a:t>index.php</a:t>
            </a:r>
            <a:endParaRPr lang="en-CH" b="1" dirty="0"/>
          </a:p>
        </p:txBody>
      </p:sp>
      <p:pic>
        <p:nvPicPr>
          <p:cNvPr id="2" name="Picture 1">
            <a:extLst>
              <a:ext uri="{FF2B5EF4-FFF2-40B4-BE49-F238E27FC236}">
                <a16:creationId xmlns:a16="http://schemas.microsoft.com/office/drawing/2014/main" id="{37B04A41-97A8-7E95-938A-3A4376B8CBE2}"/>
              </a:ext>
            </a:extLst>
          </p:cNvPr>
          <p:cNvPicPr>
            <a:picLocks noChangeAspect="1"/>
          </p:cNvPicPr>
          <p:nvPr/>
        </p:nvPicPr>
        <p:blipFill>
          <a:blip r:embed="rId3"/>
          <a:stretch>
            <a:fillRect/>
          </a:stretch>
        </p:blipFill>
        <p:spPr>
          <a:xfrm>
            <a:off x="3304674" y="1977320"/>
            <a:ext cx="5327984" cy="4622722"/>
          </a:xfrm>
          <a:prstGeom prst="rect">
            <a:avLst/>
          </a:prstGeom>
        </p:spPr>
      </p:pic>
    </p:spTree>
    <p:extLst>
      <p:ext uri="{BB962C8B-B14F-4D97-AF65-F5344CB8AC3E}">
        <p14:creationId xmlns:p14="http://schemas.microsoft.com/office/powerpoint/2010/main" val="101607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81F27-3BCA-7D22-26C5-D718B2E26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94884-FDC1-7F83-2030-278E6F77D0CD}"/>
              </a:ext>
            </a:extLst>
          </p:cNvPr>
          <p:cNvSpPr>
            <a:spLocks noGrp="1"/>
          </p:cNvSpPr>
          <p:nvPr>
            <p:ph type="title"/>
          </p:nvPr>
        </p:nvSpPr>
        <p:spPr>
          <a:xfrm>
            <a:off x="480428" y="553453"/>
            <a:ext cx="10515600" cy="846158"/>
          </a:xfrm>
        </p:spPr>
        <p:txBody>
          <a:bodyPr/>
          <a:lstStyle/>
          <a:p>
            <a:r>
              <a:rPr lang="en-US" dirty="0" err="1">
                <a:solidFill>
                  <a:srgbClr val="7030A0"/>
                </a:solidFill>
              </a:rPr>
              <a:t>Dört</a:t>
            </a:r>
            <a:r>
              <a:rPr lang="en-US" dirty="0">
                <a:solidFill>
                  <a:srgbClr val="7030A0"/>
                </a:solidFill>
              </a:rPr>
              <a:t> </a:t>
            </a:r>
            <a:r>
              <a:rPr lang="en-US" dirty="0" err="1">
                <a:solidFill>
                  <a:srgbClr val="7030A0"/>
                </a:solidFill>
              </a:rPr>
              <a:t>Atölye</a:t>
            </a:r>
            <a:r>
              <a:rPr lang="en-US" dirty="0">
                <a:solidFill>
                  <a:srgbClr val="7030A0"/>
                </a:solidFill>
              </a:rPr>
              <a:t> </a:t>
            </a:r>
            <a:r>
              <a:rPr lang="en-US" dirty="0" err="1">
                <a:solidFill>
                  <a:srgbClr val="7030A0"/>
                </a:solidFill>
              </a:rPr>
              <a:t>Çalışması</a:t>
            </a:r>
            <a:endParaRPr lang="en-US" dirty="0">
              <a:solidFill>
                <a:srgbClr val="7030A0"/>
              </a:solidFill>
            </a:endParaRPr>
          </a:p>
        </p:txBody>
      </p:sp>
      <p:pic>
        <p:nvPicPr>
          <p:cNvPr id="3" name="Google Shape;96;p5">
            <a:extLst>
              <a:ext uri="{FF2B5EF4-FFF2-40B4-BE49-F238E27FC236}">
                <a16:creationId xmlns:a16="http://schemas.microsoft.com/office/drawing/2014/main" id="{F1813425-A640-6D90-FCDD-B9F95C3C328A}"/>
              </a:ext>
            </a:extLst>
          </p:cNvPr>
          <p:cNvPicPr preferRelativeResize="0"/>
          <p:nvPr/>
        </p:nvPicPr>
        <p:blipFill rotWithShape="1">
          <a:blip r:embed="rId2">
            <a:alphaModFix/>
          </a:blip>
          <a:srcRect/>
          <a:stretch/>
        </p:blipFill>
        <p:spPr>
          <a:xfrm>
            <a:off x="351312" y="1656042"/>
            <a:ext cx="11489378" cy="5201958"/>
          </a:xfrm>
          <a:prstGeom prst="rect">
            <a:avLst/>
          </a:prstGeom>
          <a:noFill/>
          <a:ln>
            <a:noFill/>
          </a:ln>
        </p:spPr>
      </p:pic>
      <p:sp>
        <p:nvSpPr>
          <p:cNvPr id="5" name="Oval 4">
            <a:extLst>
              <a:ext uri="{FF2B5EF4-FFF2-40B4-BE49-F238E27FC236}">
                <a16:creationId xmlns:a16="http://schemas.microsoft.com/office/drawing/2014/main" id="{6CB00534-5FF3-FAA1-9316-CC0588BA1DBE}"/>
              </a:ext>
            </a:extLst>
          </p:cNvPr>
          <p:cNvSpPr/>
          <p:nvPr/>
        </p:nvSpPr>
        <p:spPr>
          <a:xfrm>
            <a:off x="136358" y="4632462"/>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6" name="Oval 5">
            <a:extLst>
              <a:ext uri="{FF2B5EF4-FFF2-40B4-BE49-F238E27FC236}">
                <a16:creationId xmlns:a16="http://schemas.microsoft.com/office/drawing/2014/main" id="{FED1024D-C400-0490-E840-F417B452A80F}"/>
              </a:ext>
            </a:extLst>
          </p:cNvPr>
          <p:cNvSpPr/>
          <p:nvPr/>
        </p:nvSpPr>
        <p:spPr>
          <a:xfrm>
            <a:off x="2199383" y="4062968"/>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
        <p:nvSpPr>
          <p:cNvPr id="8" name="Oval 7">
            <a:extLst>
              <a:ext uri="{FF2B5EF4-FFF2-40B4-BE49-F238E27FC236}">
                <a16:creationId xmlns:a16="http://schemas.microsoft.com/office/drawing/2014/main" id="{314ECE1F-A146-B207-5A9A-1FDA4ABB4034}"/>
              </a:ext>
            </a:extLst>
          </p:cNvPr>
          <p:cNvSpPr/>
          <p:nvPr/>
        </p:nvSpPr>
        <p:spPr>
          <a:xfrm>
            <a:off x="7555831" y="5626464"/>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11" name="Oval 10">
            <a:extLst>
              <a:ext uri="{FF2B5EF4-FFF2-40B4-BE49-F238E27FC236}">
                <a16:creationId xmlns:a16="http://schemas.microsoft.com/office/drawing/2014/main" id="{E9049C26-D82B-D4EF-2169-7DB1B713795D}"/>
              </a:ext>
            </a:extLst>
          </p:cNvPr>
          <p:cNvSpPr/>
          <p:nvPr/>
        </p:nvSpPr>
        <p:spPr>
          <a:xfrm>
            <a:off x="10572583" y="553453"/>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spTree>
    <p:extLst>
      <p:ext uri="{BB962C8B-B14F-4D97-AF65-F5344CB8AC3E}">
        <p14:creationId xmlns:p14="http://schemas.microsoft.com/office/powerpoint/2010/main" val="127001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EF41E-D49F-8914-79C9-CFA837C6E32C}"/>
              </a:ext>
            </a:extLst>
          </p:cNvPr>
          <p:cNvSpPr>
            <a:spLocks noGrp="1"/>
          </p:cNvSpPr>
          <p:nvPr>
            <p:ph type="title"/>
          </p:nvPr>
        </p:nvSpPr>
        <p:spPr>
          <a:xfrm>
            <a:off x="480428" y="553453"/>
            <a:ext cx="10515600" cy="846158"/>
          </a:xfrm>
        </p:spPr>
        <p:txBody>
          <a:bodyPr/>
          <a:lstStyle/>
          <a:p>
            <a:r>
              <a:rPr lang="en-US" dirty="0"/>
              <a:t>Four Workshops</a:t>
            </a:r>
          </a:p>
        </p:txBody>
      </p:sp>
      <p:sp>
        <p:nvSpPr>
          <p:cNvPr id="9" name="Oval 8">
            <a:extLst>
              <a:ext uri="{FF2B5EF4-FFF2-40B4-BE49-F238E27FC236}">
                <a16:creationId xmlns:a16="http://schemas.microsoft.com/office/drawing/2014/main" id="{FFDBE754-A196-0D01-AE2A-45133B2DA894}"/>
              </a:ext>
            </a:extLst>
          </p:cNvPr>
          <p:cNvSpPr/>
          <p:nvPr/>
        </p:nvSpPr>
        <p:spPr>
          <a:xfrm>
            <a:off x="2406316" y="1317364"/>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10" name="Oval 9">
            <a:extLst>
              <a:ext uri="{FF2B5EF4-FFF2-40B4-BE49-F238E27FC236}">
                <a16:creationId xmlns:a16="http://schemas.microsoft.com/office/drawing/2014/main" id="{8FC5FF70-CCB1-F289-2E83-E372B73EAB79}"/>
              </a:ext>
            </a:extLst>
          </p:cNvPr>
          <p:cNvSpPr/>
          <p:nvPr/>
        </p:nvSpPr>
        <p:spPr>
          <a:xfrm>
            <a:off x="8151186" y="1317364"/>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
        <p:nvSpPr>
          <p:cNvPr id="4" name="TextBox 3">
            <a:extLst>
              <a:ext uri="{FF2B5EF4-FFF2-40B4-BE49-F238E27FC236}">
                <a16:creationId xmlns:a16="http://schemas.microsoft.com/office/drawing/2014/main" id="{A6C78079-4A79-FF31-A448-B3E1AA6D4112}"/>
              </a:ext>
            </a:extLst>
          </p:cNvPr>
          <p:cNvSpPr txBox="1"/>
          <p:nvPr/>
        </p:nvSpPr>
        <p:spPr>
          <a:xfrm>
            <a:off x="930442" y="2844224"/>
            <a:ext cx="4251158" cy="2677656"/>
          </a:xfrm>
          <a:prstGeom prst="rect">
            <a:avLst/>
          </a:prstGeom>
          <a:noFill/>
        </p:spPr>
        <p:txBody>
          <a:bodyPr wrap="square">
            <a:spAutoFit/>
          </a:bodyPr>
          <a:lstStyle/>
          <a:p>
            <a:pPr>
              <a:buNone/>
            </a:pPr>
            <a:r>
              <a:rPr lang="en-US" sz="2400" dirty="0">
                <a:solidFill>
                  <a:srgbClr val="7030A0"/>
                </a:solidFill>
                <a:effectLst/>
                <a:latin typeface="Calibri" panose="020F0502020204030204" pitchFamily="34" charset="0"/>
              </a:rPr>
              <a:t>“Shadow's Edge” </a:t>
            </a:r>
            <a:r>
              <a:rPr lang="en-US" sz="2400" dirty="0" err="1">
                <a:solidFill>
                  <a:srgbClr val="7030A0"/>
                </a:solidFill>
                <a:effectLst/>
                <a:latin typeface="Calibri" panose="020F0502020204030204" pitchFamily="34" charset="0"/>
              </a:rPr>
              <a:t>uygulamasının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Kolombiya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versiyonuna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öz</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farkındalık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rehberine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dayanan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anlatısal</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eğlenceli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bir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metodoloji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aracılığıyla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duygusal</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refah</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öz</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bakım</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üzerine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düşünmeyi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teşvik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etmek</a:t>
            </a:r>
            <a:r>
              <a:rPr lang="en-US" sz="2400" dirty="0">
                <a:solidFill>
                  <a:srgbClr val="7030A0"/>
                </a:solidFill>
                <a:effectLst/>
                <a:latin typeface="Calibri" panose="020F0502020204030204" pitchFamily="34" charset="0"/>
              </a:rPr>
              <a:t>. </a:t>
            </a:r>
          </a:p>
        </p:txBody>
      </p:sp>
      <p:sp>
        <p:nvSpPr>
          <p:cNvPr id="7" name="TextBox 6">
            <a:extLst>
              <a:ext uri="{FF2B5EF4-FFF2-40B4-BE49-F238E27FC236}">
                <a16:creationId xmlns:a16="http://schemas.microsoft.com/office/drawing/2014/main" id="{96BA4E92-4C6E-29D2-0A41-D9AE88ABB9D2}"/>
              </a:ext>
            </a:extLst>
          </p:cNvPr>
          <p:cNvSpPr txBox="1"/>
          <p:nvPr/>
        </p:nvSpPr>
        <p:spPr>
          <a:xfrm>
            <a:off x="6432885" y="2798057"/>
            <a:ext cx="5293894" cy="3416320"/>
          </a:xfrm>
          <a:prstGeom prst="rect">
            <a:avLst/>
          </a:prstGeom>
          <a:noFill/>
        </p:spPr>
        <p:txBody>
          <a:bodyPr wrap="square">
            <a:spAutoFit/>
          </a:bodyPr>
          <a:lstStyle/>
          <a:p>
            <a:pPr>
              <a:buNone/>
            </a:pPr>
            <a:r>
              <a:rPr lang="en-US" sz="2400" dirty="0">
                <a:solidFill>
                  <a:srgbClr val="7030A0"/>
                </a:solidFill>
                <a:effectLst/>
                <a:latin typeface="Calibri" panose="020F0502020204030204" pitchFamily="34" charset="0"/>
              </a:rPr>
              <a:t>Shadow's </a:t>
            </a:r>
            <a:r>
              <a:rPr lang="en-US" sz="2400" dirty="0" err="1">
                <a:solidFill>
                  <a:srgbClr val="7030A0"/>
                </a:solidFill>
                <a:effectLst/>
                <a:latin typeface="Calibri" panose="020F0502020204030204" pitchFamily="34" charset="0"/>
              </a:rPr>
              <a:t>Edge'in</a:t>
            </a:r>
            <a:r>
              <a:rPr lang="en-US" sz="2400" dirty="0">
                <a:solidFill>
                  <a:srgbClr val="7030A0"/>
                </a:solidFill>
                <a:effectLst/>
                <a:latin typeface="Calibri" panose="020F0502020204030204" pitchFamily="34" charset="0"/>
              </a:rPr>
              <a:t> “Hayal </a:t>
            </a:r>
            <a:r>
              <a:rPr lang="en-US" sz="2400" dirty="0" err="1">
                <a:solidFill>
                  <a:srgbClr val="7030A0"/>
                </a:solidFill>
                <a:effectLst/>
                <a:latin typeface="Calibri" panose="020F0502020204030204" pitchFamily="34" charset="0"/>
              </a:rPr>
              <a:t>kırıklığı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egzersizlerine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dayanarak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ergenler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gençler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tarafından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geliştirilen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öz</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farkındalık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stratejilerini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analiz</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etmek</a:t>
            </a:r>
            <a:r>
              <a:rPr lang="en-US" sz="2400" dirty="0">
                <a:solidFill>
                  <a:srgbClr val="7030A0"/>
                </a:solidFill>
                <a:effectLst/>
                <a:latin typeface="Calibri" panose="020F0502020204030204" pitchFamily="34" charset="0"/>
              </a:rPr>
              <a:t>. Hayal </a:t>
            </a:r>
            <a:r>
              <a:rPr lang="en-US" sz="2400" dirty="0" err="1">
                <a:solidFill>
                  <a:srgbClr val="7030A0"/>
                </a:solidFill>
                <a:effectLst/>
                <a:latin typeface="Calibri" panose="020F0502020204030204" pitchFamily="34" charset="0"/>
              </a:rPr>
              <a:t>kırıklığı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egzersizleri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kişisel</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geçmişleri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kökleri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tercihleri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duyguları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yönetme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yolları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üzerinde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düşünmeye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bunlarla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bağlantı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kurmaya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yardımcı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olmaktadır</a:t>
            </a:r>
            <a:r>
              <a:rPr lang="en-US" sz="2400" dirty="0">
                <a:solidFill>
                  <a:srgbClr val="7030A0"/>
                </a:solidFill>
                <a:effectLst/>
                <a:latin typeface="Calibri" panose="020F0502020204030204" pitchFamily="34" charset="0"/>
              </a:rPr>
              <a:t>. </a:t>
            </a:r>
          </a:p>
        </p:txBody>
      </p:sp>
    </p:spTree>
    <p:extLst>
      <p:ext uri="{BB962C8B-B14F-4D97-AF65-F5344CB8AC3E}">
        <p14:creationId xmlns:p14="http://schemas.microsoft.com/office/powerpoint/2010/main" val="3753815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41751-180F-80DC-6F3C-85DDFD395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F571C4-5DE8-BE5D-ED24-48FA9CDCF64C}"/>
              </a:ext>
            </a:extLst>
          </p:cNvPr>
          <p:cNvSpPr>
            <a:spLocks noGrp="1"/>
          </p:cNvSpPr>
          <p:nvPr>
            <p:ph type="title"/>
          </p:nvPr>
        </p:nvSpPr>
        <p:spPr>
          <a:xfrm>
            <a:off x="480428" y="553453"/>
            <a:ext cx="10515600" cy="846158"/>
          </a:xfrm>
        </p:spPr>
        <p:txBody>
          <a:bodyPr/>
          <a:lstStyle/>
          <a:p>
            <a:r>
              <a:rPr lang="en-US" dirty="0"/>
              <a:t>Four Workshops</a:t>
            </a:r>
          </a:p>
        </p:txBody>
      </p:sp>
      <p:sp>
        <p:nvSpPr>
          <p:cNvPr id="9" name="Oval 8">
            <a:extLst>
              <a:ext uri="{FF2B5EF4-FFF2-40B4-BE49-F238E27FC236}">
                <a16:creationId xmlns:a16="http://schemas.microsoft.com/office/drawing/2014/main" id="{EF72B2AE-9077-0BF2-6890-2A9F0EEC061A}"/>
              </a:ext>
            </a:extLst>
          </p:cNvPr>
          <p:cNvSpPr/>
          <p:nvPr/>
        </p:nvSpPr>
        <p:spPr>
          <a:xfrm>
            <a:off x="2406316" y="1317364"/>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10" name="Oval 9">
            <a:extLst>
              <a:ext uri="{FF2B5EF4-FFF2-40B4-BE49-F238E27FC236}">
                <a16:creationId xmlns:a16="http://schemas.microsoft.com/office/drawing/2014/main" id="{58F83663-279A-1F81-8BD3-F71796AD0C0C}"/>
              </a:ext>
            </a:extLst>
          </p:cNvPr>
          <p:cNvSpPr/>
          <p:nvPr/>
        </p:nvSpPr>
        <p:spPr>
          <a:xfrm>
            <a:off x="8151186" y="1317364"/>
            <a:ext cx="1138989" cy="1138989"/>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sp>
        <p:nvSpPr>
          <p:cNvPr id="4" name="TextBox 3">
            <a:extLst>
              <a:ext uri="{FF2B5EF4-FFF2-40B4-BE49-F238E27FC236}">
                <a16:creationId xmlns:a16="http://schemas.microsoft.com/office/drawing/2014/main" id="{6514BAFA-4C95-FA06-11F9-9857BFBE81DE}"/>
              </a:ext>
            </a:extLst>
          </p:cNvPr>
          <p:cNvSpPr txBox="1"/>
          <p:nvPr/>
        </p:nvSpPr>
        <p:spPr>
          <a:xfrm>
            <a:off x="617620" y="2798057"/>
            <a:ext cx="4716379" cy="3785652"/>
          </a:xfrm>
          <a:prstGeom prst="rect">
            <a:avLst/>
          </a:prstGeom>
          <a:noFill/>
        </p:spPr>
        <p:txBody>
          <a:bodyPr wrap="square">
            <a:spAutoFit/>
          </a:bodyPr>
          <a:lstStyle/>
          <a:p>
            <a:pPr>
              <a:buNone/>
            </a:pPr>
            <a:r>
              <a:rPr lang="en-US" sz="2400" dirty="0" err="1">
                <a:solidFill>
                  <a:srgbClr val="7030A0"/>
                </a:solidFill>
                <a:effectLst/>
                <a:latin typeface="Calibri" panose="020F0502020204030204" pitchFamily="34" charset="0"/>
              </a:rPr>
              <a:t>Ergenler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gençler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tarafından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geliştirilen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baş</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etme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stratejilerini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bu</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stratejileri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uygulamanın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sağlıklı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olumlu</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yollarını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güçlendirmek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için</a:t>
            </a:r>
            <a:r>
              <a:rPr lang="en-US" sz="2400" dirty="0">
                <a:solidFill>
                  <a:srgbClr val="7030A0"/>
                </a:solidFill>
                <a:effectLst/>
                <a:latin typeface="Calibri" panose="020F0502020204030204" pitchFamily="34" charset="0"/>
              </a:rPr>
              <a:t> Shadow's Edge “Hayal </a:t>
            </a:r>
            <a:r>
              <a:rPr lang="en-US" sz="2400" dirty="0" err="1">
                <a:solidFill>
                  <a:srgbClr val="7030A0"/>
                </a:solidFill>
                <a:effectLst/>
                <a:latin typeface="Calibri" panose="020F0502020204030204" pitchFamily="34" charset="0"/>
              </a:rPr>
              <a:t>kırıklığı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egzersizlerine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dayanarak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analiz</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etmek</a:t>
            </a:r>
            <a:r>
              <a:rPr lang="en-US" sz="2400" dirty="0">
                <a:solidFill>
                  <a:srgbClr val="7030A0"/>
                </a:solidFill>
                <a:effectLst/>
                <a:latin typeface="Calibri" panose="020F0502020204030204" pitchFamily="34" charset="0"/>
              </a:rPr>
              <a:t>. Hayal </a:t>
            </a:r>
            <a:r>
              <a:rPr lang="en-US" sz="2400" dirty="0" err="1">
                <a:solidFill>
                  <a:srgbClr val="7030A0"/>
                </a:solidFill>
                <a:effectLst/>
                <a:latin typeface="Calibri" panose="020F0502020204030204" pitchFamily="34" charset="0"/>
              </a:rPr>
              <a:t>kırıklığı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egzersizleri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hayatınızdaki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mevcut</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zorluklar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fırsatlarla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bağlantı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kurmanıza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yardımcı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olur</a:t>
            </a:r>
            <a:r>
              <a:rPr lang="en-US" sz="2400" dirty="0">
                <a:solidFill>
                  <a:srgbClr val="7030A0"/>
                </a:solidFill>
                <a:effectLst/>
                <a:latin typeface="Calibri" panose="020F0502020204030204" pitchFamily="34" charset="0"/>
              </a:rPr>
              <a:t>. </a:t>
            </a:r>
          </a:p>
        </p:txBody>
      </p:sp>
      <p:sp>
        <p:nvSpPr>
          <p:cNvPr id="7" name="TextBox 6">
            <a:extLst>
              <a:ext uri="{FF2B5EF4-FFF2-40B4-BE49-F238E27FC236}">
                <a16:creationId xmlns:a16="http://schemas.microsoft.com/office/drawing/2014/main" id="{E055537A-D95A-54D0-AA01-735993B86694}"/>
              </a:ext>
            </a:extLst>
          </p:cNvPr>
          <p:cNvSpPr txBox="1"/>
          <p:nvPr/>
        </p:nvSpPr>
        <p:spPr>
          <a:xfrm>
            <a:off x="6432885" y="2798057"/>
            <a:ext cx="5293894" cy="3785652"/>
          </a:xfrm>
          <a:prstGeom prst="rect">
            <a:avLst/>
          </a:prstGeom>
          <a:noFill/>
        </p:spPr>
        <p:txBody>
          <a:bodyPr wrap="square">
            <a:spAutoFit/>
          </a:bodyPr>
          <a:lstStyle/>
          <a:p>
            <a:pPr>
              <a:buNone/>
            </a:pPr>
            <a:r>
              <a:rPr lang="en-US" sz="2400" dirty="0" err="1">
                <a:solidFill>
                  <a:srgbClr val="7030A0"/>
                </a:solidFill>
                <a:effectLst/>
                <a:latin typeface="Calibri" panose="020F0502020204030204" pitchFamily="34" charset="0"/>
              </a:rPr>
              <a:t>Ergenlerde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gençlerde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ruh</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sağlığı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yönetimini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geliştiren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eğitim</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stratejileri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önermek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amacıyla</a:t>
            </a:r>
            <a:r>
              <a:rPr lang="en-US" sz="2400" dirty="0">
                <a:solidFill>
                  <a:srgbClr val="7030A0"/>
                </a:solidFill>
                <a:effectLst/>
                <a:latin typeface="Calibri" panose="020F0502020204030204" pitchFamily="34" charset="0"/>
              </a:rPr>
              <a:t> Shadow's Edge </a:t>
            </a:r>
            <a:r>
              <a:rPr lang="en-US" sz="2400" dirty="0" err="1">
                <a:solidFill>
                  <a:srgbClr val="7030A0"/>
                </a:solidFill>
                <a:effectLst/>
                <a:latin typeface="Calibri" panose="020F0502020204030204" pitchFamily="34" charset="0"/>
              </a:rPr>
              <a:t>Kılavuzu</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oyununun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Keşif</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aşamasındaki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egzersizlere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dayalı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olarak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takdir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edici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bir</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bakışı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güçlendirmenin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önemi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üzerine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düşünmek</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Uygulama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rehberdeki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Keşif</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aşaması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kişinin</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kendi</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hayatına</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farklı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ve</a:t>
            </a:r>
            <a:r>
              <a:rPr lang="en-US" sz="2400" dirty="0">
                <a:solidFill>
                  <a:srgbClr val="7030A0"/>
                </a:solidFill>
                <a:effectLst/>
                <a:latin typeface="Calibri" panose="020F0502020204030204" pitchFamily="34" charset="0"/>
              </a:rPr>
              <a:t> yeni </a:t>
            </a:r>
            <a:r>
              <a:rPr lang="en-US" sz="2400" dirty="0" err="1">
                <a:solidFill>
                  <a:srgbClr val="7030A0"/>
                </a:solidFill>
                <a:effectLst/>
                <a:latin typeface="Calibri" panose="020F0502020204030204" pitchFamily="34" charset="0"/>
              </a:rPr>
              <a:t>bakış</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açıları</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getirmeye</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davet</a:t>
            </a:r>
            <a:r>
              <a:rPr lang="en-US" sz="2400" dirty="0">
                <a:solidFill>
                  <a:srgbClr val="7030A0"/>
                </a:solidFill>
                <a:effectLst/>
                <a:latin typeface="Calibri" panose="020F0502020204030204" pitchFamily="34" charset="0"/>
              </a:rPr>
              <a:t> </a:t>
            </a:r>
            <a:r>
              <a:rPr lang="en-US" sz="2400" dirty="0" err="1">
                <a:solidFill>
                  <a:srgbClr val="7030A0"/>
                </a:solidFill>
                <a:effectLst/>
                <a:latin typeface="Calibri" panose="020F0502020204030204" pitchFamily="34" charset="0"/>
              </a:rPr>
              <a:t>etmektedir</a:t>
            </a:r>
            <a:r>
              <a:rPr lang="en-US" sz="2400" dirty="0">
                <a:solidFill>
                  <a:srgbClr val="7030A0"/>
                </a:solidFill>
                <a:effectLst/>
                <a:latin typeface="Calibri" panose="020F0502020204030204" pitchFamily="34" charset="0"/>
              </a:rPr>
              <a:t>. </a:t>
            </a:r>
          </a:p>
        </p:txBody>
      </p:sp>
    </p:spTree>
    <p:extLst>
      <p:ext uri="{BB962C8B-B14F-4D97-AF65-F5344CB8AC3E}">
        <p14:creationId xmlns:p14="http://schemas.microsoft.com/office/powerpoint/2010/main" val="1830472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40E90-20B9-EE55-521A-3668308FC7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35DE4-9EB6-255E-D42F-7946F41C5B28}"/>
              </a:ext>
            </a:extLst>
          </p:cNvPr>
          <p:cNvSpPr>
            <a:spLocks noGrp="1"/>
          </p:cNvSpPr>
          <p:nvPr>
            <p:ph type="title"/>
          </p:nvPr>
        </p:nvSpPr>
        <p:spPr>
          <a:xfrm>
            <a:off x="480428" y="553453"/>
            <a:ext cx="10515600" cy="846158"/>
          </a:xfrm>
        </p:spPr>
        <p:txBody>
          <a:bodyPr/>
          <a:lstStyle/>
          <a:p>
            <a:r>
              <a:rPr lang="en-US" dirty="0"/>
              <a:t>Four Workshops</a:t>
            </a:r>
          </a:p>
        </p:txBody>
      </p:sp>
      <p:graphicFrame>
        <p:nvGraphicFramePr>
          <p:cNvPr id="5" name="Table 4">
            <a:extLst>
              <a:ext uri="{FF2B5EF4-FFF2-40B4-BE49-F238E27FC236}">
                <a16:creationId xmlns:a16="http://schemas.microsoft.com/office/drawing/2014/main" id="{F000428D-1847-2F77-9208-0907F70898F3}"/>
              </a:ext>
            </a:extLst>
          </p:cNvPr>
          <p:cNvGraphicFramePr>
            <a:graphicFrameLocks noGrp="1"/>
          </p:cNvGraphicFramePr>
          <p:nvPr/>
        </p:nvGraphicFramePr>
        <p:xfrm>
          <a:off x="418732" y="2504207"/>
          <a:ext cx="5486400" cy="4353793"/>
        </p:xfrm>
        <a:graphic>
          <a:graphicData uri="http://schemas.openxmlformats.org/drawingml/2006/table">
            <a:tbl>
              <a:tblPr firstRow="1" firstCol="1" bandRow="1">
                <a:tableStyleId>{72833802-FEF1-4C79-8D5D-14CF1EAF98D9}</a:tableStyleId>
              </a:tblPr>
              <a:tblGrid>
                <a:gridCol w="5486400">
                  <a:extLst>
                    <a:ext uri="{9D8B030D-6E8A-4147-A177-3AD203B41FA5}">
                      <a16:colId xmlns:a16="http://schemas.microsoft.com/office/drawing/2014/main" val="428710306"/>
                    </a:ext>
                  </a:extLst>
                </a:gridCol>
              </a:tblGrid>
              <a:tr h="1404243">
                <a:tc>
                  <a:txBody>
                    <a:bodyPr/>
                    <a:lstStyle/>
                    <a:p>
                      <a:pPr marL="0" marR="0">
                        <a:lnSpc>
                          <a:spcPct val="115000"/>
                        </a:lnSpc>
                        <a:spcAft>
                          <a:spcPts val="1000"/>
                        </a:spcAft>
                        <a:buNone/>
                      </a:pPr>
                      <a:r>
                        <a:rPr lang="en-US" sz="1400" dirty="0">
                          <a:effectLst/>
                        </a:rPr>
                        <a:t>Workshop objective</a:t>
                      </a:r>
                    </a:p>
                    <a:p>
                      <a:pPr marL="0" marR="0">
                        <a:lnSpc>
                          <a:spcPct val="115000"/>
                        </a:lnSpc>
                        <a:spcAft>
                          <a:spcPts val="1000"/>
                        </a:spcAft>
                        <a:buNone/>
                      </a:pPr>
                      <a:r>
                        <a:rPr lang="en-US" sz="1400" dirty="0">
                          <a:effectLst/>
                        </a:rPr>
                        <a:t>Promote reflection on emotional well-being and self-care through a playful narrative methodology, using the "Shadow’s Edge" app and guide. </a:t>
                      </a:r>
                      <a:endParaRPr lang="en-US" sz="14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T="91440" marB="91440"/>
                </a:tc>
                <a:extLst>
                  <a:ext uri="{0D108BD9-81ED-4DB2-BD59-A6C34878D82A}">
                    <a16:rowId xmlns:a16="http://schemas.microsoft.com/office/drawing/2014/main" val="1831931864"/>
                  </a:ext>
                </a:extLst>
              </a:tr>
              <a:tr h="2308208">
                <a:tc>
                  <a:txBody>
                    <a:bodyPr/>
                    <a:lstStyle/>
                    <a:p>
                      <a:pPr marL="0" marR="0">
                        <a:lnSpc>
                          <a:spcPct val="115000"/>
                        </a:lnSpc>
                        <a:spcAft>
                          <a:spcPts val="1000"/>
                        </a:spcAft>
                        <a:buNone/>
                      </a:pPr>
                      <a:r>
                        <a:rPr lang="en-US" sz="1400" dirty="0">
                          <a:effectLst/>
                        </a:rPr>
                        <a:t>Agenda</a:t>
                      </a:r>
                    </a:p>
                    <a:p>
                      <a:pPr marL="342900" marR="0" lvl="0" indent="-342900">
                        <a:lnSpc>
                          <a:spcPct val="107000"/>
                        </a:lnSpc>
                        <a:buFont typeface="+mj-lt"/>
                        <a:buAutoNum type="arabicPeriod"/>
                      </a:pPr>
                      <a:r>
                        <a:rPr lang="es-419" sz="1400" dirty="0">
                          <a:effectLst/>
                        </a:rPr>
                        <a:t>Welcome Ritual – 10 min</a:t>
                      </a:r>
                      <a:endParaRPr lang="en-US" sz="1400" dirty="0">
                        <a:effectLst/>
                      </a:endParaRPr>
                    </a:p>
                    <a:p>
                      <a:pPr marL="342900" marR="0" lvl="0" indent="-342900">
                        <a:lnSpc>
                          <a:spcPct val="107000"/>
                        </a:lnSpc>
                        <a:buFont typeface="+mj-lt"/>
                        <a:buAutoNum type="arabicPeriod"/>
                      </a:pPr>
                      <a:r>
                        <a:rPr lang="es-419" sz="1400" dirty="0">
                          <a:effectLst/>
                        </a:rPr>
                        <a:t>Introduction of Participants– 30 min</a:t>
                      </a:r>
                      <a:endParaRPr lang="en-US" sz="1400" dirty="0">
                        <a:effectLst/>
                      </a:endParaRPr>
                    </a:p>
                    <a:p>
                      <a:pPr marL="342900" marR="0" lvl="0" indent="-342900">
                        <a:lnSpc>
                          <a:spcPct val="107000"/>
                        </a:lnSpc>
                        <a:buFont typeface="+mj-lt"/>
                        <a:buAutoNum type="arabicPeriod"/>
                      </a:pPr>
                      <a:r>
                        <a:rPr lang="es-419" sz="1400" dirty="0">
                          <a:effectLst/>
                        </a:rPr>
                        <a:t>Shadow’s Edge Introduction – 10 min</a:t>
                      </a:r>
                      <a:endParaRPr lang="en-US" sz="1400" dirty="0">
                        <a:effectLst/>
                      </a:endParaRPr>
                    </a:p>
                    <a:p>
                      <a:pPr marL="342900" marR="0" lvl="0" indent="-342900">
                        <a:lnSpc>
                          <a:spcPct val="107000"/>
                        </a:lnSpc>
                        <a:buFont typeface="+mj-lt"/>
                        <a:buAutoNum type="arabicPeriod"/>
                      </a:pPr>
                      <a:r>
                        <a:rPr lang="es-419" sz="1400" dirty="0">
                          <a:effectLst/>
                        </a:rPr>
                        <a:t>Emotional Check – 30 min</a:t>
                      </a:r>
                      <a:endParaRPr lang="en-US" sz="1400" dirty="0">
                        <a:effectLst/>
                      </a:endParaRPr>
                    </a:p>
                    <a:p>
                      <a:pPr marL="342900" marR="0" lvl="0" indent="-342900">
                        <a:lnSpc>
                          <a:spcPct val="107000"/>
                        </a:lnSpc>
                        <a:buFont typeface="+mj-lt"/>
                        <a:buAutoNum type="arabicPeriod"/>
                      </a:pPr>
                      <a:r>
                        <a:rPr lang="es-419" sz="1400" dirty="0">
                          <a:effectLst/>
                        </a:rPr>
                        <a:t>Shadow’s Edge Play – 30 min</a:t>
                      </a:r>
                      <a:endParaRPr lang="en-US" sz="1400" dirty="0">
                        <a:effectLst/>
                      </a:endParaRPr>
                    </a:p>
                    <a:p>
                      <a:pPr marL="342900" marR="0" lvl="0" indent="-342900">
                        <a:lnSpc>
                          <a:spcPct val="107000"/>
                        </a:lnSpc>
                        <a:spcAft>
                          <a:spcPts val="800"/>
                        </a:spcAft>
                        <a:buFont typeface="+mj-lt"/>
                        <a:buAutoNum type="arabicPeriod"/>
                      </a:pPr>
                      <a:r>
                        <a:rPr lang="es-419" sz="1400" dirty="0">
                          <a:effectLst/>
                        </a:rPr>
                        <a:t>Feedback round – 10 min</a:t>
                      </a:r>
                      <a:endParaRPr lang="en-US" sz="14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T="91440" marB="91440"/>
                </a:tc>
                <a:extLst>
                  <a:ext uri="{0D108BD9-81ED-4DB2-BD59-A6C34878D82A}">
                    <a16:rowId xmlns:a16="http://schemas.microsoft.com/office/drawing/2014/main" val="2184314483"/>
                  </a:ext>
                </a:extLst>
              </a:tr>
              <a:tr h="641342">
                <a:tc>
                  <a:txBody>
                    <a:bodyPr/>
                    <a:lstStyle/>
                    <a:p>
                      <a:pPr marL="0" marR="0">
                        <a:lnSpc>
                          <a:spcPct val="115000"/>
                        </a:lnSpc>
                        <a:spcAft>
                          <a:spcPts val="1000"/>
                        </a:spcAft>
                        <a:buNone/>
                      </a:pPr>
                      <a:r>
                        <a:rPr lang="en-US" sz="1400" dirty="0">
                          <a:effectLst/>
                        </a:rPr>
                        <a:t>Duration: 2 hours</a:t>
                      </a:r>
                      <a:endParaRPr lang="en-US" sz="14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T="91440" marB="91440"/>
                </a:tc>
                <a:extLst>
                  <a:ext uri="{0D108BD9-81ED-4DB2-BD59-A6C34878D82A}">
                    <a16:rowId xmlns:a16="http://schemas.microsoft.com/office/drawing/2014/main" val="1854408240"/>
                  </a:ext>
                </a:extLst>
              </a:tr>
            </a:tbl>
          </a:graphicData>
        </a:graphic>
      </p:graphicFrame>
      <p:graphicFrame>
        <p:nvGraphicFramePr>
          <p:cNvPr id="8" name="Table 7">
            <a:extLst>
              <a:ext uri="{FF2B5EF4-FFF2-40B4-BE49-F238E27FC236}">
                <a16:creationId xmlns:a16="http://schemas.microsoft.com/office/drawing/2014/main" id="{51B02D73-B630-7C86-25CB-AE971809FBF1}"/>
              </a:ext>
            </a:extLst>
          </p:cNvPr>
          <p:cNvGraphicFramePr>
            <a:graphicFrameLocks noGrp="1"/>
          </p:cNvGraphicFramePr>
          <p:nvPr/>
        </p:nvGraphicFramePr>
        <p:xfrm>
          <a:off x="6286870" y="2504206"/>
          <a:ext cx="5486400" cy="4227243"/>
        </p:xfrm>
        <a:graphic>
          <a:graphicData uri="http://schemas.openxmlformats.org/drawingml/2006/table">
            <a:tbl>
              <a:tblPr firstRow="1" firstCol="1" bandRow="1">
                <a:tableStyleId>{72833802-FEF1-4C79-8D5D-14CF1EAF98D9}</a:tableStyleId>
              </a:tblPr>
              <a:tblGrid>
                <a:gridCol w="5486400">
                  <a:extLst>
                    <a:ext uri="{9D8B030D-6E8A-4147-A177-3AD203B41FA5}">
                      <a16:colId xmlns:a16="http://schemas.microsoft.com/office/drawing/2014/main" val="2423039371"/>
                    </a:ext>
                  </a:extLst>
                </a:gridCol>
              </a:tblGrid>
              <a:tr h="1746952">
                <a:tc>
                  <a:txBody>
                    <a:bodyPr/>
                    <a:lstStyle/>
                    <a:p>
                      <a:pPr marL="0" marR="0">
                        <a:lnSpc>
                          <a:spcPct val="115000"/>
                        </a:lnSpc>
                        <a:spcAft>
                          <a:spcPts val="1000"/>
                        </a:spcAft>
                        <a:buNone/>
                      </a:pPr>
                      <a:r>
                        <a:rPr lang="en-US" sz="1400" dirty="0">
                          <a:effectLst/>
                        </a:rPr>
                        <a:t>Workshop objective</a:t>
                      </a:r>
                    </a:p>
                    <a:p>
                      <a:pPr marL="0" marR="0">
                        <a:lnSpc>
                          <a:spcPct val="115000"/>
                        </a:lnSpc>
                        <a:spcAft>
                          <a:spcPts val="1000"/>
                        </a:spcAft>
                        <a:buNone/>
                      </a:pPr>
                      <a:r>
                        <a:rPr lang="en-US" sz="1400" dirty="0">
                          <a:effectLst/>
                        </a:rPr>
                        <a:t>To analyze the self-knowledge strategies developed by teens and young adults, based on the exercises of the “Disruption” phase of Shadow's Edge. The Disruption phase exercises help to reflect and connect with their personal history, their roots, their preferences, and their way of managing emotions. </a:t>
                      </a:r>
                      <a:endParaRPr lang="en-US" sz="14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2152487"/>
                  </a:ext>
                </a:extLst>
              </a:tr>
              <a:tr h="2207521">
                <a:tc>
                  <a:txBody>
                    <a:bodyPr/>
                    <a:lstStyle/>
                    <a:p>
                      <a:pPr marL="0" marR="0">
                        <a:lnSpc>
                          <a:spcPct val="115000"/>
                        </a:lnSpc>
                        <a:spcAft>
                          <a:spcPts val="1000"/>
                        </a:spcAft>
                        <a:buNone/>
                      </a:pPr>
                      <a:r>
                        <a:rPr lang="en-US" sz="1400" dirty="0">
                          <a:effectLst/>
                        </a:rPr>
                        <a:t>Agenda: </a:t>
                      </a:r>
                    </a:p>
                    <a:p>
                      <a:pPr marL="0" marR="0">
                        <a:lnSpc>
                          <a:spcPct val="115000"/>
                        </a:lnSpc>
                        <a:spcAft>
                          <a:spcPts val="1000"/>
                        </a:spcAft>
                        <a:buNone/>
                      </a:pPr>
                      <a:r>
                        <a:rPr lang="en-US" sz="1400" dirty="0">
                          <a:effectLst/>
                        </a:rPr>
                        <a:t>Mural of Affections -20 min.</a:t>
                      </a:r>
                    </a:p>
                    <a:p>
                      <a:pPr marL="0" marR="0">
                        <a:lnSpc>
                          <a:spcPct val="115000"/>
                        </a:lnSpc>
                        <a:spcAft>
                          <a:spcPts val="1000"/>
                        </a:spcAft>
                        <a:buNone/>
                      </a:pPr>
                      <a:r>
                        <a:rPr lang="en-US" sz="1400" dirty="0">
                          <a:effectLst/>
                        </a:rPr>
                        <a:t>Lifeline -20 min</a:t>
                      </a:r>
                    </a:p>
                    <a:p>
                      <a:pPr marL="0" marR="0">
                        <a:lnSpc>
                          <a:spcPct val="115000"/>
                        </a:lnSpc>
                        <a:spcAft>
                          <a:spcPts val="1000"/>
                        </a:spcAft>
                        <a:buNone/>
                      </a:pPr>
                      <a:r>
                        <a:rPr lang="en-US" sz="1400" dirty="0">
                          <a:effectLst/>
                        </a:rPr>
                        <a:t>The Anger Balloon - 30 min</a:t>
                      </a:r>
                    </a:p>
                    <a:p>
                      <a:pPr marL="0" marR="0">
                        <a:lnSpc>
                          <a:spcPct val="115000"/>
                        </a:lnSpc>
                        <a:spcAft>
                          <a:spcPts val="1000"/>
                        </a:spcAft>
                        <a:buNone/>
                      </a:pPr>
                      <a:r>
                        <a:rPr lang="en-US" sz="1400" dirty="0">
                          <a:effectLst/>
                        </a:rPr>
                        <a:t>Poetic Corporal Cartography -40 min</a:t>
                      </a:r>
                    </a:p>
                    <a:p>
                      <a:pPr marL="0" marR="0">
                        <a:lnSpc>
                          <a:spcPct val="115000"/>
                        </a:lnSpc>
                        <a:spcAft>
                          <a:spcPts val="1000"/>
                        </a:spcAft>
                        <a:buNone/>
                      </a:pPr>
                      <a:r>
                        <a:rPr lang="en-US" sz="1400" dirty="0">
                          <a:effectLst/>
                        </a:rPr>
                        <a:t>Workshop Balance - 10 min</a:t>
                      </a:r>
                    </a:p>
                  </a:txBody>
                  <a:tcPr marL="68580" marR="68580" marT="0" marB="0"/>
                </a:tc>
                <a:extLst>
                  <a:ext uri="{0D108BD9-81ED-4DB2-BD59-A6C34878D82A}">
                    <a16:rowId xmlns:a16="http://schemas.microsoft.com/office/drawing/2014/main" val="1389935718"/>
                  </a:ext>
                </a:extLst>
              </a:tr>
              <a:tr h="272770">
                <a:tc>
                  <a:txBody>
                    <a:bodyPr/>
                    <a:lstStyle/>
                    <a:p>
                      <a:pPr marL="0" marR="0">
                        <a:lnSpc>
                          <a:spcPct val="115000"/>
                        </a:lnSpc>
                        <a:spcAft>
                          <a:spcPts val="1000"/>
                        </a:spcAft>
                        <a:buNone/>
                      </a:pPr>
                      <a:r>
                        <a:rPr lang="en-US" sz="1400" dirty="0">
                          <a:effectLst/>
                        </a:rPr>
                        <a:t>Duration: 2 hours</a:t>
                      </a:r>
                      <a:endParaRPr lang="en-US" sz="14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4878798"/>
                  </a:ext>
                </a:extLst>
              </a:tr>
            </a:tbl>
          </a:graphicData>
        </a:graphic>
      </p:graphicFrame>
      <p:sp>
        <p:nvSpPr>
          <p:cNvPr id="9" name="Oval 8">
            <a:extLst>
              <a:ext uri="{FF2B5EF4-FFF2-40B4-BE49-F238E27FC236}">
                <a16:creationId xmlns:a16="http://schemas.microsoft.com/office/drawing/2014/main" id="{08B77342-3E8D-6F42-3E32-14F6ACA8D93A}"/>
              </a:ext>
            </a:extLst>
          </p:cNvPr>
          <p:cNvSpPr/>
          <p:nvPr/>
        </p:nvSpPr>
        <p:spPr>
          <a:xfrm>
            <a:off x="2406316" y="1317364"/>
            <a:ext cx="1138989" cy="11389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10" name="Oval 9">
            <a:extLst>
              <a:ext uri="{FF2B5EF4-FFF2-40B4-BE49-F238E27FC236}">
                <a16:creationId xmlns:a16="http://schemas.microsoft.com/office/drawing/2014/main" id="{2C37AC08-0472-C943-1469-FA211FA63DBA}"/>
              </a:ext>
            </a:extLst>
          </p:cNvPr>
          <p:cNvSpPr/>
          <p:nvPr/>
        </p:nvSpPr>
        <p:spPr>
          <a:xfrm>
            <a:off x="8151186" y="1317364"/>
            <a:ext cx="1138989" cy="11389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Tree>
    <p:extLst>
      <p:ext uri="{BB962C8B-B14F-4D97-AF65-F5344CB8AC3E}">
        <p14:creationId xmlns:p14="http://schemas.microsoft.com/office/powerpoint/2010/main" val="296619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EE63-A205-5C4D-BDE8-4F44599B87EC}"/>
              </a:ext>
            </a:extLst>
          </p:cNvPr>
          <p:cNvSpPr>
            <a:spLocks noGrp="1"/>
          </p:cNvSpPr>
          <p:nvPr>
            <p:ph type="title"/>
          </p:nvPr>
        </p:nvSpPr>
        <p:spPr>
          <a:xfrm>
            <a:off x="2256426" y="0"/>
            <a:ext cx="8615889" cy="6858000"/>
          </a:xfrm>
        </p:spPr>
        <p:txBody>
          <a:bodyPr/>
          <a:lstStyle/>
          <a:p>
            <a:r>
              <a:rPr lang="en-US" sz="2800" dirty="0"/>
              <a:t>The Digging Deep Project – Background</a:t>
            </a:r>
            <a:br>
              <a:rPr lang="en-US" dirty="0"/>
            </a:br>
            <a:r>
              <a:rPr lang="en-US" dirty="0"/>
              <a:t>Digging Deep </a:t>
            </a:r>
            <a:r>
              <a:rPr lang="tr-TR" dirty="0"/>
              <a:t>Projesi</a:t>
            </a:r>
            <a:endParaRPr lang="en-US" dirty="0"/>
          </a:p>
        </p:txBody>
      </p:sp>
      <p:sp>
        <p:nvSpPr>
          <p:cNvPr id="3" name="TextBox 2">
            <a:extLst>
              <a:ext uri="{FF2B5EF4-FFF2-40B4-BE49-F238E27FC236}">
                <a16:creationId xmlns:a16="http://schemas.microsoft.com/office/drawing/2014/main" id="{E32C3902-881A-A244-9AF4-BB769669081C}"/>
              </a:ext>
            </a:extLst>
          </p:cNvPr>
          <p:cNvSpPr txBox="1"/>
          <p:nvPr/>
        </p:nvSpPr>
        <p:spPr>
          <a:xfrm>
            <a:off x="5659272" y="3239068"/>
            <a:ext cx="0" cy="0"/>
          </a:xfrm>
          <a:prstGeom prst="rect">
            <a:avLst/>
          </a:prstGeom>
          <a:noFill/>
        </p:spPr>
        <p:txBody>
          <a:bodyPr wrap="none" rtlCol="0">
            <a:noAutofit/>
          </a:bodyPr>
          <a:lstStyle/>
          <a:p>
            <a:pPr marL="380990" indent="-380990">
              <a:spcAft>
                <a:spcPts val="800"/>
              </a:spcAft>
              <a:buFont typeface="Arial" panose="020B0604020202020204" pitchFamily="34" charset="0"/>
              <a:buChar char="•"/>
            </a:pPr>
            <a:endParaRPr lang="en-US" sz="2133" dirty="0"/>
          </a:p>
        </p:txBody>
      </p:sp>
    </p:spTree>
    <p:extLst>
      <p:ext uri="{BB962C8B-B14F-4D97-AF65-F5344CB8AC3E}">
        <p14:creationId xmlns:p14="http://schemas.microsoft.com/office/powerpoint/2010/main" val="429221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2D5C-4BE5-CBCD-0BF4-BC37932F4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DC704-9C7F-9688-9AE4-26A64E29AF6A}"/>
              </a:ext>
            </a:extLst>
          </p:cNvPr>
          <p:cNvSpPr>
            <a:spLocks noGrp="1"/>
          </p:cNvSpPr>
          <p:nvPr>
            <p:ph type="title"/>
          </p:nvPr>
        </p:nvSpPr>
        <p:spPr>
          <a:xfrm>
            <a:off x="480428" y="553453"/>
            <a:ext cx="10515600" cy="846158"/>
          </a:xfrm>
        </p:spPr>
        <p:txBody>
          <a:bodyPr/>
          <a:lstStyle/>
          <a:p>
            <a:r>
              <a:rPr lang="en-US" dirty="0"/>
              <a:t>Four Workshops</a:t>
            </a:r>
          </a:p>
        </p:txBody>
      </p:sp>
      <p:sp>
        <p:nvSpPr>
          <p:cNvPr id="9" name="Oval 8">
            <a:extLst>
              <a:ext uri="{FF2B5EF4-FFF2-40B4-BE49-F238E27FC236}">
                <a16:creationId xmlns:a16="http://schemas.microsoft.com/office/drawing/2014/main" id="{9C2F2E9A-CCA5-CBED-8699-FC41BECDC385}"/>
              </a:ext>
            </a:extLst>
          </p:cNvPr>
          <p:cNvSpPr/>
          <p:nvPr/>
        </p:nvSpPr>
        <p:spPr>
          <a:xfrm>
            <a:off x="2406316" y="1317364"/>
            <a:ext cx="1138989" cy="11389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10" name="Oval 9">
            <a:extLst>
              <a:ext uri="{FF2B5EF4-FFF2-40B4-BE49-F238E27FC236}">
                <a16:creationId xmlns:a16="http://schemas.microsoft.com/office/drawing/2014/main" id="{3DAD6B45-2139-4A97-11D3-3CE69EF327A1}"/>
              </a:ext>
            </a:extLst>
          </p:cNvPr>
          <p:cNvSpPr/>
          <p:nvPr/>
        </p:nvSpPr>
        <p:spPr>
          <a:xfrm>
            <a:off x="8151186" y="1317364"/>
            <a:ext cx="1138989" cy="1138989"/>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graphicFrame>
        <p:nvGraphicFramePr>
          <p:cNvPr id="3" name="Table 2">
            <a:extLst>
              <a:ext uri="{FF2B5EF4-FFF2-40B4-BE49-F238E27FC236}">
                <a16:creationId xmlns:a16="http://schemas.microsoft.com/office/drawing/2014/main" id="{0343C97F-5107-6C33-2C40-27B79620F50A}"/>
              </a:ext>
            </a:extLst>
          </p:cNvPr>
          <p:cNvGraphicFramePr>
            <a:graphicFrameLocks noGrp="1"/>
          </p:cNvGraphicFramePr>
          <p:nvPr>
            <p:extLst>
              <p:ext uri="{D42A27DB-BD31-4B8C-83A1-F6EECF244321}">
                <p14:modId xmlns:p14="http://schemas.microsoft.com/office/powerpoint/2010/main" val="4118276980"/>
              </p:ext>
            </p:extLst>
          </p:nvPr>
        </p:nvGraphicFramePr>
        <p:xfrm>
          <a:off x="480428" y="2806337"/>
          <a:ext cx="5486400" cy="3724339"/>
        </p:xfrm>
        <a:graphic>
          <a:graphicData uri="http://schemas.openxmlformats.org/drawingml/2006/table">
            <a:tbl>
              <a:tblPr firstRow="1" firstCol="1" bandRow="1">
                <a:tableStyleId>{72833802-FEF1-4C79-8D5D-14CF1EAF98D9}</a:tableStyleId>
              </a:tblPr>
              <a:tblGrid>
                <a:gridCol w="5486400">
                  <a:extLst>
                    <a:ext uri="{9D8B030D-6E8A-4147-A177-3AD203B41FA5}">
                      <a16:colId xmlns:a16="http://schemas.microsoft.com/office/drawing/2014/main" val="872539668"/>
                    </a:ext>
                  </a:extLst>
                </a:gridCol>
              </a:tblGrid>
              <a:tr h="208666">
                <a:tc>
                  <a:txBody>
                    <a:bodyPr/>
                    <a:lstStyle/>
                    <a:p>
                      <a:pPr marL="0" marR="0">
                        <a:lnSpc>
                          <a:spcPct val="115000"/>
                        </a:lnSpc>
                        <a:spcAft>
                          <a:spcPts val="1000"/>
                        </a:spcAft>
                        <a:buNone/>
                      </a:pPr>
                      <a:r>
                        <a:rPr lang="en-US" sz="1600" dirty="0">
                          <a:effectLst/>
                        </a:rPr>
                        <a:t>Workshop objective</a:t>
                      </a:r>
                      <a:endParaRPr lang="en-US" sz="1200" dirty="0">
                        <a:effectLst/>
                      </a:endParaRPr>
                    </a:p>
                    <a:p>
                      <a:pPr marL="0" marR="0">
                        <a:lnSpc>
                          <a:spcPct val="115000"/>
                        </a:lnSpc>
                        <a:spcAft>
                          <a:spcPts val="1000"/>
                        </a:spcAft>
                        <a:buNone/>
                      </a:pPr>
                      <a:r>
                        <a:rPr lang="en-US" sz="1200" dirty="0">
                          <a:effectLst/>
                        </a:rPr>
                        <a:t>Analyze the coping strategies developed by teens and young adults through the "disillusionment" phase exercises of Shadow's Edge. The goal is to enhance and reinforce healthy, positive ways of applying these strategies. These exercises help participants connect with their current challenges and opportunities in life.</a:t>
                      </a:r>
                    </a:p>
                    <a:p>
                      <a:pPr marL="0" marR="0">
                        <a:lnSpc>
                          <a:spcPct val="115000"/>
                        </a:lnSpc>
                        <a:spcAft>
                          <a:spcPts val="1000"/>
                        </a:spcAft>
                        <a:buNone/>
                      </a:pPr>
                      <a:endPar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5084431"/>
                  </a:ext>
                </a:extLst>
              </a:tr>
              <a:tr h="0">
                <a:tc>
                  <a:txBody>
                    <a:bodyPr/>
                    <a:lstStyle/>
                    <a:p>
                      <a:pPr marL="0" marR="0">
                        <a:lnSpc>
                          <a:spcPct val="115000"/>
                        </a:lnSpc>
                        <a:spcAft>
                          <a:spcPts val="1000"/>
                        </a:spcAft>
                        <a:buNone/>
                      </a:pPr>
                      <a:r>
                        <a:rPr lang="en-US" sz="1600" dirty="0">
                          <a:effectLst/>
                        </a:rPr>
                        <a:t>Agenda: </a:t>
                      </a:r>
                      <a:endParaRPr lang="en-US" sz="1200" dirty="0">
                        <a:effectLst/>
                      </a:endParaRPr>
                    </a:p>
                    <a:p>
                      <a:pPr marL="0" marR="0">
                        <a:lnSpc>
                          <a:spcPct val="115000"/>
                        </a:lnSpc>
                        <a:spcAft>
                          <a:spcPts val="1000"/>
                        </a:spcAft>
                        <a:buNone/>
                      </a:pPr>
                      <a:r>
                        <a:rPr lang="en-US" sz="1200" dirty="0">
                          <a:effectLst/>
                        </a:rPr>
                        <a:t>Introduction - 5 min</a:t>
                      </a:r>
                    </a:p>
                    <a:p>
                      <a:pPr marL="0" marR="0">
                        <a:lnSpc>
                          <a:spcPct val="115000"/>
                        </a:lnSpc>
                        <a:spcAft>
                          <a:spcPts val="1000"/>
                        </a:spcAft>
                        <a:buNone/>
                      </a:pPr>
                      <a:r>
                        <a:rPr lang="en-US" sz="1200" dirty="0">
                          <a:effectLst/>
                        </a:rPr>
                        <a:t>Lost in Space - 30 min</a:t>
                      </a:r>
                    </a:p>
                    <a:p>
                      <a:pPr marL="0" marR="0">
                        <a:lnSpc>
                          <a:spcPct val="115000"/>
                        </a:lnSpc>
                        <a:spcAft>
                          <a:spcPts val="1000"/>
                        </a:spcAft>
                        <a:buNone/>
                      </a:pPr>
                      <a:r>
                        <a:rPr lang="en-US" sz="1200" dirty="0">
                          <a:effectLst/>
                        </a:rPr>
                        <a:t>Do you feel a weight on your shoulders? - 40 min</a:t>
                      </a:r>
                    </a:p>
                    <a:p>
                      <a:pPr marL="0" marR="0">
                        <a:lnSpc>
                          <a:spcPct val="115000"/>
                        </a:lnSpc>
                        <a:spcAft>
                          <a:spcPts val="1000"/>
                        </a:spcAft>
                        <a:buNone/>
                      </a:pPr>
                      <a:r>
                        <a:rPr lang="es-ES" sz="1200" dirty="0">
                          <a:effectLst/>
                        </a:rPr>
                        <a:t>Serene </a:t>
                      </a:r>
                      <a:r>
                        <a:rPr lang="es-ES" sz="1200" dirty="0" err="1">
                          <a:effectLst/>
                        </a:rPr>
                        <a:t>Closure</a:t>
                      </a:r>
                      <a:r>
                        <a:rPr lang="es-ES" sz="1200" dirty="0">
                          <a:effectLst/>
                        </a:rPr>
                        <a:t> - 15 min</a:t>
                      </a:r>
                      <a:endParaRPr lang="en-US" sz="1200" dirty="0">
                        <a:effectLst/>
                      </a:endParaRPr>
                    </a:p>
                    <a:p>
                      <a:pPr marL="0" marR="0">
                        <a:lnSpc>
                          <a:spcPct val="115000"/>
                        </a:lnSpc>
                        <a:spcAft>
                          <a:spcPts val="1000"/>
                        </a:spcAft>
                        <a:buNone/>
                      </a:pPr>
                      <a:r>
                        <a:rPr lang="en-US" sz="1200" dirty="0">
                          <a:effectLst/>
                        </a:rPr>
                        <a:t> </a:t>
                      </a:r>
                      <a:endPar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8581925"/>
                  </a:ext>
                </a:extLst>
              </a:tr>
              <a:tr h="0">
                <a:tc>
                  <a:txBody>
                    <a:bodyPr/>
                    <a:lstStyle/>
                    <a:p>
                      <a:pPr marL="0" marR="0">
                        <a:lnSpc>
                          <a:spcPct val="115000"/>
                        </a:lnSpc>
                        <a:spcAft>
                          <a:spcPts val="1000"/>
                        </a:spcAft>
                        <a:buNone/>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Duration: 2 hours</a:t>
                      </a:r>
                    </a:p>
                  </a:txBody>
                  <a:tcPr marL="68580" marR="68580" marT="0" marB="0"/>
                </a:tc>
                <a:extLst>
                  <a:ext uri="{0D108BD9-81ED-4DB2-BD59-A6C34878D82A}">
                    <a16:rowId xmlns:a16="http://schemas.microsoft.com/office/drawing/2014/main" val="2832636335"/>
                  </a:ext>
                </a:extLst>
              </a:tr>
            </a:tbl>
          </a:graphicData>
        </a:graphic>
      </p:graphicFrame>
      <p:graphicFrame>
        <p:nvGraphicFramePr>
          <p:cNvPr id="6" name="Table 5">
            <a:extLst>
              <a:ext uri="{FF2B5EF4-FFF2-40B4-BE49-F238E27FC236}">
                <a16:creationId xmlns:a16="http://schemas.microsoft.com/office/drawing/2014/main" id="{D5707D1D-8C03-FDFB-D4E0-1AAA1033BCC0}"/>
              </a:ext>
            </a:extLst>
          </p:cNvPr>
          <p:cNvGraphicFramePr>
            <a:graphicFrameLocks noGrp="1"/>
          </p:cNvGraphicFramePr>
          <p:nvPr>
            <p:extLst>
              <p:ext uri="{D42A27DB-BD31-4B8C-83A1-F6EECF244321}">
                <p14:modId xmlns:p14="http://schemas.microsoft.com/office/powerpoint/2010/main" val="2001691230"/>
              </p:ext>
            </p:extLst>
          </p:nvPr>
        </p:nvGraphicFramePr>
        <p:xfrm>
          <a:off x="6321550" y="2806337"/>
          <a:ext cx="5486400" cy="4176395"/>
        </p:xfrm>
        <a:graphic>
          <a:graphicData uri="http://schemas.openxmlformats.org/drawingml/2006/table">
            <a:tbl>
              <a:tblPr firstRow="1" firstCol="1" bandRow="1">
                <a:tableStyleId>{72833802-FEF1-4C79-8D5D-14CF1EAF98D9}</a:tableStyleId>
              </a:tblPr>
              <a:tblGrid>
                <a:gridCol w="5486400">
                  <a:extLst>
                    <a:ext uri="{9D8B030D-6E8A-4147-A177-3AD203B41FA5}">
                      <a16:colId xmlns:a16="http://schemas.microsoft.com/office/drawing/2014/main" val="1993128266"/>
                    </a:ext>
                  </a:extLst>
                </a:gridCol>
              </a:tblGrid>
              <a:tr h="206901">
                <a:tc>
                  <a:txBody>
                    <a:bodyPr/>
                    <a:lstStyle/>
                    <a:p>
                      <a:pPr marL="0" marR="0">
                        <a:lnSpc>
                          <a:spcPct val="115000"/>
                        </a:lnSpc>
                        <a:spcAft>
                          <a:spcPts val="1000"/>
                        </a:spcAft>
                        <a:buNone/>
                      </a:pPr>
                      <a:r>
                        <a:rPr lang="en-US" sz="1600" dirty="0">
                          <a:effectLst/>
                        </a:rPr>
                        <a:t>Workshop objective</a:t>
                      </a:r>
                      <a:endParaRPr lang="en-US" sz="1200" dirty="0">
                        <a:effectLst/>
                      </a:endParaRPr>
                    </a:p>
                    <a:p>
                      <a:pPr marL="0" marR="0">
                        <a:lnSpc>
                          <a:spcPct val="115000"/>
                        </a:lnSpc>
                        <a:spcAft>
                          <a:spcPts val="1000"/>
                        </a:spcAft>
                        <a:buNone/>
                      </a:pPr>
                      <a:r>
                        <a:rPr lang="en-US" sz="1200" dirty="0">
                          <a:effectLst/>
                        </a:rPr>
                        <a:t>To reflect on the significance of enhancing an appreciative perspective, grounded in the exercises of the "discovery" phase of the Shadow's Edge Guide and app, to develop educational strategies that promote mental health management in adolescents and young adults. The Discovery phase encourages exploring new and diverse perspectives on one's life.</a:t>
                      </a:r>
                    </a:p>
                    <a:p>
                      <a:pPr marL="0" marR="0">
                        <a:lnSpc>
                          <a:spcPct val="115000"/>
                        </a:lnSpc>
                        <a:spcAft>
                          <a:spcPts val="1000"/>
                        </a:spcAft>
                        <a:buNone/>
                      </a:pPr>
                      <a:endPar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8937338"/>
                  </a:ext>
                </a:extLst>
              </a:tr>
              <a:tr h="88544">
                <a:tc>
                  <a:txBody>
                    <a:bodyPr/>
                    <a:lstStyle/>
                    <a:p>
                      <a:pPr marL="0" marR="0">
                        <a:lnSpc>
                          <a:spcPct val="115000"/>
                        </a:lnSpc>
                        <a:spcAft>
                          <a:spcPts val="1000"/>
                        </a:spcAft>
                        <a:buNone/>
                      </a:pPr>
                      <a:r>
                        <a:rPr lang="en-US" sz="1600" dirty="0">
                          <a:effectLst/>
                        </a:rPr>
                        <a:t>Agenda: </a:t>
                      </a:r>
                      <a:endParaRPr lang="en-US" sz="1200" dirty="0">
                        <a:effectLst/>
                      </a:endParaRPr>
                    </a:p>
                    <a:p>
                      <a:pPr marL="342900" marR="0" lvl="0" indent="-342900">
                        <a:lnSpc>
                          <a:spcPct val="107000"/>
                        </a:lnSpc>
                        <a:spcAft>
                          <a:spcPts val="1000"/>
                        </a:spcAft>
                        <a:buFont typeface="Open Sans" panose="020B0606030504020204" pitchFamily="34" charset="0"/>
                        <a:buChar char="-"/>
                      </a:pPr>
                      <a:r>
                        <a:rPr lang="en-US" sz="1200" dirty="0">
                          <a:effectLst/>
                        </a:rPr>
                        <a:t>A Positive Outlook - 35 min.</a:t>
                      </a:r>
                    </a:p>
                    <a:p>
                      <a:pPr marL="342900" marR="0" lvl="0" indent="-342900">
                        <a:lnSpc>
                          <a:spcPct val="107000"/>
                        </a:lnSpc>
                        <a:spcAft>
                          <a:spcPts val="1000"/>
                        </a:spcAft>
                        <a:buFont typeface="Open Sans" panose="020B0606030504020204" pitchFamily="34" charset="0"/>
                        <a:buChar char="-"/>
                      </a:pPr>
                      <a:r>
                        <a:rPr lang="en-US" sz="1200" dirty="0">
                          <a:effectLst/>
                        </a:rPr>
                        <a:t>Growth Mindset - 25 min</a:t>
                      </a:r>
                    </a:p>
                    <a:p>
                      <a:pPr marL="342900" marR="0" lvl="0" indent="-342900">
                        <a:lnSpc>
                          <a:spcPct val="107000"/>
                        </a:lnSpc>
                        <a:spcAft>
                          <a:spcPts val="1000"/>
                        </a:spcAft>
                        <a:buFont typeface="Open Sans" panose="020B0606030504020204" pitchFamily="34" charset="0"/>
                        <a:buChar char="-"/>
                      </a:pPr>
                      <a:r>
                        <a:rPr lang="en-US" sz="1200" dirty="0">
                          <a:effectLst/>
                        </a:rPr>
                        <a:t>It Doesn't Look Like It, But Your Future Self Is Looking at You - 35 min.</a:t>
                      </a:r>
                    </a:p>
                    <a:p>
                      <a:pPr marL="342900" marR="0" lvl="0" indent="-342900">
                        <a:lnSpc>
                          <a:spcPct val="107000"/>
                        </a:lnSpc>
                        <a:spcAft>
                          <a:spcPts val="1000"/>
                        </a:spcAft>
                        <a:buFont typeface="Open Sans" panose="020B0606030504020204" pitchFamily="34" charset="0"/>
                        <a:buChar char="-"/>
                      </a:pPr>
                      <a:r>
                        <a:rPr lang="es-ES" sz="1200" dirty="0">
                          <a:effectLst/>
                        </a:rPr>
                        <a:t>Balance and </a:t>
                      </a:r>
                      <a:r>
                        <a:rPr lang="es-ES" sz="1200" dirty="0" err="1">
                          <a:effectLst/>
                        </a:rPr>
                        <a:t>Closure</a:t>
                      </a:r>
                      <a:r>
                        <a:rPr lang="es-ES" sz="1200" dirty="0">
                          <a:effectLst/>
                        </a:rPr>
                        <a:t> - 25 min</a:t>
                      </a:r>
                    </a:p>
                    <a:p>
                      <a:pPr marL="342900" marR="0" lvl="0" indent="-342900">
                        <a:lnSpc>
                          <a:spcPct val="107000"/>
                        </a:lnSpc>
                        <a:spcAft>
                          <a:spcPts val="1000"/>
                        </a:spcAft>
                        <a:buFont typeface="Open Sans" panose="020B0606030504020204" pitchFamily="34" charset="0"/>
                        <a:buChar char="-"/>
                      </a:pPr>
                      <a:endParaRPr lang="en-US" sz="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23785411"/>
                  </a:ext>
                </a:extLst>
              </a:tr>
              <a:tr h="0">
                <a:tc>
                  <a:txBody>
                    <a:bodyPr/>
                    <a:lstStyle/>
                    <a:p>
                      <a:pPr marL="0" marR="0" lvl="0" indent="0" algn="l" defTabSz="914400" rtl="0" eaLnBrk="1" fontAlgn="auto" latinLnBrk="0" hangingPunct="1">
                        <a:lnSpc>
                          <a:spcPct val="107000"/>
                        </a:lnSpc>
                        <a:spcBef>
                          <a:spcPts val="0"/>
                        </a:spcBef>
                        <a:spcAft>
                          <a:spcPts val="1000"/>
                        </a:spcAft>
                        <a:buClrTx/>
                        <a:buSzTx/>
                        <a:buFont typeface="Open Sans" panose="020B0606030504020204" pitchFamily="34" charset="0"/>
                        <a:buNone/>
                        <a:tabLst/>
                        <a:defRPr/>
                      </a:pPr>
                      <a:r>
                        <a:rPr lang="en-US" sz="12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Duration: 2 hours</a:t>
                      </a:r>
                    </a:p>
                    <a:p>
                      <a:pPr marL="342900" marR="0" lvl="0" indent="-342900">
                        <a:lnSpc>
                          <a:spcPct val="107000"/>
                        </a:lnSpc>
                        <a:spcAft>
                          <a:spcPts val="1000"/>
                        </a:spcAft>
                        <a:buFont typeface="Open Sans" panose="020B0606030504020204" pitchFamily="34" charset="0"/>
                        <a:buChar char="-"/>
                      </a:pPr>
                      <a:endParaRPr lang="en-US" sz="12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2119156"/>
                  </a:ext>
                </a:extLst>
              </a:tr>
            </a:tbl>
          </a:graphicData>
        </a:graphic>
      </p:graphicFrame>
    </p:spTree>
    <p:extLst>
      <p:ext uri="{BB962C8B-B14F-4D97-AF65-F5344CB8AC3E}">
        <p14:creationId xmlns:p14="http://schemas.microsoft.com/office/powerpoint/2010/main" val="4072552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10F-DDD6-0DD6-20CC-8E7278401BDB}"/>
              </a:ext>
            </a:extLst>
          </p:cNvPr>
          <p:cNvSpPr>
            <a:spLocks noGrp="1"/>
          </p:cNvSpPr>
          <p:nvPr>
            <p:ph type="title"/>
          </p:nvPr>
        </p:nvSpPr>
        <p:spPr>
          <a:xfrm>
            <a:off x="537029" y="801183"/>
            <a:ext cx="11830957" cy="846158"/>
          </a:xfrm>
        </p:spPr>
        <p:txBody>
          <a:bodyPr>
            <a:noAutofit/>
          </a:bodyPr>
          <a:lstStyle/>
          <a:p>
            <a:r>
              <a:rPr lang="en-GB" sz="2400" dirty="0"/>
              <a:t>Three types of exercises</a:t>
            </a:r>
            <a:br>
              <a:rPr lang="en-GB" sz="3600" dirty="0"/>
            </a:br>
            <a:r>
              <a:rPr lang="tr-TR" sz="4000" dirty="0">
                <a:solidFill>
                  <a:srgbClr val="7030A0"/>
                </a:solidFill>
              </a:rPr>
              <a:t>Üç tip alıştırma</a:t>
            </a:r>
            <a:endParaRPr lang="en-CH" sz="4000" dirty="0">
              <a:solidFill>
                <a:srgbClr val="7030A0"/>
              </a:solidFill>
            </a:endParaRPr>
          </a:p>
        </p:txBody>
      </p:sp>
      <p:sp>
        <p:nvSpPr>
          <p:cNvPr id="5" name="TextBox 4">
            <a:extLst>
              <a:ext uri="{FF2B5EF4-FFF2-40B4-BE49-F238E27FC236}">
                <a16:creationId xmlns:a16="http://schemas.microsoft.com/office/drawing/2014/main" id="{CB652338-722A-D3AC-67FD-6905CE803D31}"/>
              </a:ext>
            </a:extLst>
          </p:cNvPr>
          <p:cNvSpPr txBox="1"/>
          <p:nvPr/>
        </p:nvSpPr>
        <p:spPr>
          <a:xfrm>
            <a:off x="537029" y="2656114"/>
            <a:ext cx="10682514" cy="2554545"/>
          </a:xfrm>
          <a:prstGeom prst="rect">
            <a:avLst/>
          </a:prstGeom>
          <a:noFill/>
        </p:spPr>
        <p:txBody>
          <a:bodyPr wrap="square" rtlCol="0">
            <a:spAutoFit/>
          </a:bodyPr>
          <a:lstStyle/>
          <a:p>
            <a:pPr marL="285750" indent="-285750">
              <a:buFont typeface="Arial" panose="020B0604020202020204" pitchFamily="34" charset="0"/>
              <a:buChar char="•"/>
            </a:pPr>
            <a:r>
              <a:rPr lang="tr-TR" sz="3200" dirty="0"/>
              <a:t>SEL kitabındaki bireysel egzersizler</a:t>
            </a:r>
            <a:endParaRPr lang="en-US" sz="3200" dirty="0"/>
          </a:p>
          <a:p>
            <a:pPr marL="285750" indent="-285750">
              <a:buFont typeface="Arial" panose="020B0604020202020204" pitchFamily="34" charset="0"/>
              <a:buChar char="•"/>
            </a:pPr>
            <a:r>
              <a:rPr lang="tr-TR" sz="3200" dirty="0"/>
              <a:t>Uygulamadaki yazma ipuçları</a:t>
            </a:r>
          </a:p>
          <a:p>
            <a:pPr marL="285750" indent="-285750">
              <a:buFont typeface="Arial" panose="020B0604020202020204" pitchFamily="34" charset="0"/>
              <a:buChar char="•"/>
            </a:pPr>
            <a:r>
              <a:rPr lang="tr-TR" sz="3200" dirty="0"/>
              <a:t>Atölye rehberindeki grup egzersizleri</a:t>
            </a:r>
            <a:endParaRPr lang="en-US" sz="3200" dirty="0"/>
          </a:p>
          <a:p>
            <a:pPr marL="285750" lvl="1" indent="-285750">
              <a:buFont typeface="Arial" panose="020B0604020202020204" pitchFamily="34" charset="0"/>
              <a:buChar char="•"/>
            </a:pPr>
            <a:endParaRPr lang="en-US" sz="3200" dirty="0"/>
          </a:p>
          <a:p>
            <a:pPr marL="285750" lvl="4"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213817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E49C-CD40-19D5-A5B6-D9F29605495F}"/>
              </a:ext>
            </a:extLst>
          </p:cNvPr>
          <p:cNvSpPr>
            <a:spLocks noGrp="1"/>
          </p:cNvSpPr>
          <p:nvPr>
            <p:ph type="title"/>
          </p:nvPr>
        </p:nvSpPr>
        <p:spPr/>
        <p:txBody>
          <a:bodyPr/>
          <a:lstStyle/>
          <a:p>
            <a:r>
              <a:rPr lang="en-US" dirty="0"/>
              <a:t>Sample </a:t>
            </a:r>
            <a:br>
              <a:rPr lang="en-US" dirty="0"/>
            </a:br>
            <a:r>
              <a:rPr lang="en-US" dirty="0"/>
              <a:t>Warm-up Exercise</a:t>
            </a:r>
          </a:p>
        </p:txBody>
      </p:sp>
      <p:sp>
        <p:nvSpPr>
          <p:cNvPr id="3" name="Text Placeholder 2">
            <a:extLst>
              <a:ext uri="{FF2B5EF4-FFF2-40B4-BE49-F238E27FC236}">
                <a16:creationId xmlns:a16="http://schemas.microsoft.com/office/drawing/2014/main" id="{2C388002-E5F6-71F5-7305-CB00F197447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9559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FA64-2B20-9945-9F30-FE68C4691A9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2400" dirty="0"/>
              <a:t>The line that unites us</a:t>
            </a:r>
            <a:br>
              <a:rPr lang="tr-TR" dirty="0">
                <a:latin typeface="Comic Sans MS"/>
                <a:ea typeface="Open Sans"/>
                <a:cs typeface="Open Sans"/>
              </a:rPr>
            </a:br>
            <a:r>
              <a:rPr lang="tr-TR" sz="4000" dirty="0">
                <a:solidFill>
                  <a:srgbClr val="7030A0"/>
                </a:solidFill>
              </a:rPr>
              <a:t>Bizi birleştiren çizgi</a:t>
            </a:r>
            <a:endParaRPr lang="en-US" sz="4000" dirty="0">
              <a:solidFill>
                <a:srgbClr val="7030A0"/>
              </a:solidFill>
            </a:endParaRPr>
          </a:p>
        </p:txBody>
      </p:sp>
      <p:sp>
        <p:nvSpPr>
          <p:cNvPr id="4" name="Footer Placeholder 3">
            <a:extLst>
              <a:ext uri="{FF2B5EF4-FFF2-40B4-BE49-F238E27FC236}">
                <a16:creationId xmlns:a16="http://schemas.microsoft.com/office/drawing/2014/main" id="{9DDD63E7-2395-FC4D-AE4D-83FB89BD1224}"/>
              </a:ext>
            </a:extLst>
          </p:cNvPr>
          <p:cNvSpPr>
            <a:spLocks noGrp="1"/>
          </p:cNvSpPr>
          <p:nvPr>
            <p:ph type="ftr" sz="quarter" idx="11"/>
          </p:nvPr>
        </p:nvSpPr>
        <p:spPr>
          <a:xfrm>
            <a:off x="4038600" y="6356350"/>
            <a:ext cx="4114800" cy="365125"/>
          </a:xfrm>
        </p:spPr>
        <p:txBody>
          <a:bodyPr/>
          <a:lstStyle/>
          <a:p>
            <a:r>
              <a:rPr lang="en-US"/>
              <a:t>Talleres Co-Creacíon Shadow´s Edge</a:t>
            </a:r>
          </a:p>
        </p:txBody>
      </p:sp>
      <p:pic>
        <p:nvPicPr>
          <p:cNvPr id="7170" name="Picture 2" descr="footsteps Icon 2238397">
            <a:extLst>
              <a:ext uri="{FF2B5EF4-FFF2-40B4-BE49-F238E27FC236}">
                <a16:creationId xmlns:a16="http://schemas.microsoft.com/office/drawing/2014/main" id="{6FF0607C-ED13-D745-8916-F3157B3B8D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023965" y="2583514"/>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ootsteps Icon 2238397">
            <a:extLst>
              <a:ext uri="{FF2B5EF4-FFF2-40B4-BE49-F238E27FC236}">
                <a16:creationId xmlns:a16="http://schemas.microsoft.com/office/drawing/2014/main" id="{7F9886C3-0416-CE4A-BE51-2F068F12D7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314521" y="5116032"/>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ootsteps Icon 2238397">
            <a:extLst>
              <a:ext uri="{FF2B5EF4-FFF2-40B4-BE49-F238E27FC236}">
                <a16:creationId xmlns:a16="http://schemas.microsoft.com/office/drawing/2014/main" id="{E50C3488-DA5F-A246-AF52-AEB189F501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5843391" y="2623773"/>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ootsteps Icon 2238397">
            <a:extLst>
              <a:ext uri="{FF2B5EF4-FFF2-40B4-BE49-F238E27FC236}">
                <a16:creationId xmlns:a16="http://schemas.microsoft.com/office/drawing/2014/main" id="{D42FF093-D49B-A242-9F6F-C1B67F007B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10173426" y="1765360"/>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ootsteps Icon 2238397">
            <a:extLst>
              <a:ext uri="{FF2B5EF4-FFF2-40B4-BE49-F238E27FC236}">
                <a16:creationId xmlns:a16="http://schemas.microsoft.com/office/drawing/2014/main" id="{E29D0D1A-E487-4B41-8702-9B8B53887E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8153400" y="5169925"/>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ootsteps Icon 2238397">
            <a:extLst>
              <a:ext uri="{FF2B5EF4-FFF2-40B4-BE49-F238E27FC236}">
                <a16:creationId xmlns:a16="http://schemas.microsoft.com/office/drawing/2014/main" id="{A12A5D7D-BA34-E746-8CE1-53B7C80F96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2814963" y="3799649"/>
            <a:ext cx="819846" cy="8198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ootsteps Icon 2238397">
            <a:extLst>
              <a:ext uri="{FF2B5EF4-FFF2-40B4-BE49-F238E27FC236}">
                <a16:creationId xmlns:a16="http://schemas.microsoft.com/office/drawing/2014/main" id="{807121DE-376F-134F-86F0-77DC3C3B4F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7374568" y="3764760"/>
            <a:ext cx="819846" cy="819846"/>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C6C40803-5C7B-9043-9341-B5B6AE836A54}"/>
              </a:ext>
            </a:extLst>
          </p:cNvPr>
          <p:cNvSpPr>
            <a:spLocks noGrp="1"/>
          </p:cNvSpPr>
          <p:nvPr>
            <p:ph type="dt" sz="half" idx="10"/>
          </p:nvPr>
        </p:nvSpPr>
        <p:spPr/>
        <p:txBody>
          <a:bodyPr/>
          <a:lstStyle/>
          <a:p>
            <a:r>
              <a:rPr lang="de-CH"/>
              <a:t>Septiembre 2021</a:t>
            </a:r>
            <a:endParaRPr lang="en-US"/>
          </a:p>
        </p:txBody>
      </p:sp>
      <p:sp>
        <p:nvSpPr>
          <p:cNvPr id="5" name="Slide Number Placeholder 4">
            <a:extLst>
              <a:ext uri="{FF2B5EF4-FFF2-40B4-BE49-F238E27FC236}">
                <a16:creationId xmlns:a16="http://schemas.microsoft.com/office/drawing/2014/main" id="{943C0B9E-369F-3B47-8C85-BCFC8EAA447F}"/>
              </a:ext>
            </a:extLst>
          </p:cNvPr>
          <p:cNvSpPr>
            <a:spLocks noGrp="1"/>
          </p:cNvSpPr>
          <p:nvPr>
            <p:ph type="sldNum" sz="quarter" idx="12"/>
          </p:nvPr>
        </p:nvSpPr>
        <p:spPr/>
        <p:txBody>
          <a:bodyPr/>
          <a:lstStyle/>
          <a:p>
            <a:fld id="{7809F460-F130-494B-943E-AFCA9C890192}" type="slidenum">
              <a:rPr lang="en-US" smtClean="0"/>
              <a:t>33</a:t>
            </a:fld>
            <a:endParaRPr lang="en-US"/>
          </a:p>
        </p:txBody>
      </p:sp>
      <p:cxnSp>
        <p:nvCxnSpPr>
          <p:cNvPr id="8" name="Straight Connector 7">
            <a:extLst>
              <a:ext uri="{FF2B5EF4-FFF2-40B4-BE49-F238E27FC236}">
                <a16:creationId xmlns:a16="http://schemas.microsoft.com/office/drawing/2014/main" id="{CE723430-F3AE-6C4F-A02B-27E5C3C85EF3}"/>
              </a:ext>
            </a:extLst>
          </p:cNvPr>
          <p:cNvCxnSpPr/>
          <p:nvPr/>
        </p:nvCxnSpPr>
        <p:spPr>
          <a:xfrm>
            <a:off x="5598695" y="1911324"/>
            <a:ext cx="0" cy="424884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423CA17-FEA1-5F69-18B3-572AFB14DB92}"/>
              </a:ext>
            </a:extLst>
          </p:cNvPr>
          <p:cNvGrpSpPr/>
          <p:nvPr/>
        </p:nvGrpSpPr>
        <p:grpSpPr>
          <a:xfrm>
            <a:off x="10993272" y="99721"/>
            <a:ext cx="928362" cy="928362"/>
            <a:chOff x="9472067" y="6823"/>
            <a:chExt cx="928362" cy="928362"/>
          </a:xfrm>
        </p:grpSpPr>
        <p:pic>
          <p:nvPicPr>
            <p:cNvPr id="7" name="Picture 2" descr="5 minutes timer stopwatch or countdown icon time Vector Image">
              <a:extLst>
                <a:ext uri="{FF2B5EF4-FFF2-40B4-BE49-F238E27FC236}">
                  <a16:creationId xmlns:a16="http://schemas.microsoft.com/office/drawing/2014/main" id="{438B1C12-9EF5-C5F8-C13F-99D7CA87D688}"/>
                </a:ext>
              </a:extLst>
            </p:cNvPr>
            <p:cNvPicPr>
              <a:picLocks noChangeAspect="1" noChangeArrowheads="1"/>
            </p:cNvPicPr>
            <p:nvPr/>
          </p:nvPicPr>
          <p:blipFill rotWithShape="1">
            <a:blip r:embed="rId4" cstate="screen">
              <a:alphaModFix/>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a:ext>
              </a:extLst>
            </a:blip>
            <a:srcRect/>
            <a:stretch/>
          </p:blipFill>
          <p:spPr bwMode="auto">
            <a:xfrm>
              <a:off x="9472067" y="6823"/>
              <a:ext cx="928362" cy="9283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3FDECF8-9414-33E7-6FD5-39C1D9A20784}"/>
                </a:ext>
              </a:extLst>
            </p:cNvPr>
            <p:cNvSpPr/>
            <p:nvPr/>
          </p:nvSpPr>
          <p:spPr>
            <a:xfrm>
              <a:off x="9786173" y="293166"/>
              <a:ext cx="223365" cy="431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263D30E-A9C4-7107-3DDD-4EC2D64037CE}"/>
              </a:ext>
            </a:extLst>
          </p:cNvPr>
          <p:cNvSpPr txBox="1"/>
          <p:nvPr/>
        </p:nvSpPr>
        <p:spPr>
          <a:xfrm>
            <a:off x="11143489" y="365125"/>
            <a:ext cx="551142" cy="461665"/>
          </a:xfrm>
          <a:prstGeom prst="rect">
            <a:avLst/>
          </a:prstGeom>
          <a:noFill/>
        </p:spPr>
        <p:txBody>
          <a:bodyPr wrap="square" rtlCol="0">
            <a:spAutoFit/>
          </a:bodyPr>
          <a:lstStyle/>
          <a:p>
            <a:r>
              <a:rPr lang="en-US" sz="2400" b="1" dirty="0">
                <a:latin typeface="Arial Narrow" panose="020B0606020202030204" pitchFamily="34" charset="0"/>
                <a:cs typeface="Arial" panose="020B0604020202020204" pitchFamily="34" charset="0"/>
              </a:rPr>
              <a:t>20</a:t>
            </a:r>
          </a:p>
        </p:txBody>
      </p:sp>
    </p:spTree>
    <p:extLst>
      <p:ext uri="{BB962C8B-B14F-4D97-AF65-F5344CB8AC3E}">
        <p14:creationId xmlns:p14="http://schemas.microsoft.com/office/powerpoint/2010/main" val="2027341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FA64-2B20-9945-9F30-FE68C4691A9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2400" dirty="0"/>
              <a:t>Body Activation – “Freeze”</a:t>
            </a:r>
            <a:br>
              <a:rPr lang="tr-TR" sz="2400" dirty="0"/>
            </a:br>
            <a:r>
              <a:rPr lang="tr-TR" sz="4000" dirty="0">
                <a:solidFill>
                  <a:srgbClr val="7030A0"/>
                </a:solidFill>
              </a:rPr>
              <a:t>Beden Aktivasyonu – «Don»</a:t>
            </a:r>
            <a:endParaRPr lang="en-US" sz="4000" dirty="0">
              <a:solidFill>
                <a:srgbClr val="7030A0"/>
              </a:solidFill>
            </a:endParaRPr>
          </a:p>
        </p:txBody>
      </p:sp>
      <p:sp>
        <p:nvSpPr>
          <p:cNvPr id="4" name="Footer Placeholder 3">
            <a:extLst>
              <a:ext uri="{FF2B5EF4-FFF2-40B4-BE49-F238E27FC236}">
                <a16:creationId xmlns:a16="http://schemas.microsoft.com/office/drawing/2014/main" id="{9DDD63E7-2395-FC4D-AE4D-83FB89BD1224}"/>
              </a:ext>
            </a:extLst>
          </p:cNvPr>
          <p:cNvSpPr>
            <a:spLocks noGrp="1"/>
          </p:cNvSpPr>
          <p:nvPr>
            <p:ph type="ftr" sz="quarter" idx="11"/>
          </p:nvPr>
        </p:nvSpPr>
        <p:spPr>
          <a:xfrm>
            <a:off x="4038600" y="6356350"/>
            <a:ext cx="4114800" cy="365125"/>
          </a:xfrm>
        </p:spPr>
        <p:txBody>
          <a:bodyPr/>
          <a:lstStyle/>
          <a:p>
            <a:r>
              <a:rPr lang="en-US"/>
              <a:t>Talleres Co-Creacíon Shadow´s Edge</a:t>
            </a:r>
          </a:p>
        </p:txBody>
      </p:sp>
      <p:sp>
        <p:nvSpPr>
          <p:cNvPr id="3" name="Date Placeholder 2">
            <a:extLst>
              <a:ext uri="{FF2B5EF4-FFF2-40B4-BE49-F238E27FC236}">
                <a16:creationId xmlns:a16="http://schemas.microsoft.com/office/drawing/2014/main" id="{C6C40803-5C7B-9043-9341-B5B6AE836A54}"/>
              </a:ext>
            </a:extLst>
          </p:cNvPr>
          <p:cNvSpPr>
            <a:spLocks noGrp="1"/>
          </p:cNvSpPr>
          <p:nvPr>
            <p:ph type="dt" sz="half" idx="10"/>
          </p:nvPr>
        </p:nvSpPr>
        <p:spPr/>
        <p:txBody>
          <a:bodyPr/>
          <a:lstStyle/>
          <a:p>
            <a:r>
              <a:rPr lang="de-CH"/>
              <a:t>Septiembre 2021</a:t>
            </a:r>
            <a:endParaRPr lang="en-US"/>
          </a:p>
        </p:txBody>
      </p:sp>
      <p:sp>
        <p:nvSpPr>
          <p:cNvPr id="5" name="Slide Number Placeholder 4">
            <a:extLst>
              <a:ext uri="{FF2B5EF4-FFF2-40B4-BE49-F238E27FC236}">
                <a16:creationId xmlns:a16="http://schemas.microsoft.com/office/drawing/2014/main" id="{943C0B9E-369F-3B47-8C85-BCFC8EAA447F}"/>
              </a:ext>
            </a:extLst>
          </p:cNvPr>
          <p:cNvSpPr>
            <a:spLocks noGrp="1"/>
          </p:cNvSpPr>
          <p:nvPr>
            <p:ph type="sldNum" sz="quarter" idx="12"/>
          </p:nvPr>
        </p:nvSpPr>
        <p:spPr/>
        <p:txBody>
          <a:bodyPr/>
          <a:lstStyle/>
          <a:p>
            <a:fld id="{7809F460-F130-494B-943E-AFCA9C890192}" type="slidenum">
              <a:rPr lang="en-US" smtClean="0"/>
              <a:t>34</a:t>
            </a:fld>
            <a:endParaRPr lang="en-US"/>
          </a:p>
        </p:txBody>
      </p:sp>
      <p:pic>
        <p:nvPicPr>
          <p:cNvPr id="10" name="Drawing 1">
            <a:extLst>
              <a:ext uri="{FF2B5EF4-FFF2-40B4-BE49-F238E27FC236}">
                <a16:creationId xmlns:a16="http://schemas.microsoft.com/office/drawing/2014/main" id="{2844B0DC-DCDD-440E-3EA9-92810056AA01}"/>
              </a:ext>
            </a:extLst>
          </p:cNvPr>
          <p:cNvPicPr/>
          <p:nvPr/>
        </p:nvPicPr>
        <p:blipFill>
          <a:blip r:embed="rId3" cstate="screen">
            <a:extLst>
              <a:ext uri="{28A0092B-C50C-407E-A947-70E740481C1C}">
                <a14:useLocalDpi xmlns:a14="http://schemas.microsoft.com/office/drawing/2010/main"/>
              </a:ext>
            </a:extLst>
          </a:blip>
          <a:stretch>
            <a:fillRect/>
          </a:stretch>
        </p:blipFill>
        <p:spPr>
          <a:xfrm>
            <a:off x="5873931" y="1958023"/>
            <a:ext cx="2867025" cy="3517265"/>
          </a:xfrm>
          <a:prstGeom prst="rect">
            <a:avLst/>
          </a:prstGeom>
        </p:spPr>
      </p:pic>
      <p:pic>
        <p:nvPicPr>
          <p:cNvPr id="11" name="Drawing 2">
            <a:extLst>
              <a:ext uri="{FF2B5EF4-FFF2-40B4-BE49-F238E27FC236}">
                <a16:creationId xmlns:a16="http://schemas.microsoft.com/office/drawing/2014/main" id="{983DED48-A004-0BA1-B196-E0D162F33504}"/>
              </a:ext>
            </a:extLst>
          </p:cNvPr>
          <p:cNvPicPr/>
          <p:nvPr/>
        </p:nvPicPr>
        <p:blipFill>
          <a:blip r:embed="rId4" cstate="screen">
            <a:extLst>
              <a:ext uri="{28A0092B-C50C-407E-A947-70E740481C1C}">
                <a14:useLocalDpi xmlns:a14="http://schemas.microsoft.com/office/drawing/2010/main"/>
              </a:ext>
            </a:extLst>
          </a:blip>
          <a:stretch>
            <a:fillRect/>
          </a:stretch>
        </p:blipFill>
        <p:spPr>
          <a:xfrm>
            <a:off x="2895872" y="1690688"/>
            <a:ext cx="2867025" cy="3784600"/>
          </a:xfrm>
          <a:prstGeom prst="rect">
            <a:avLst/>
          </a:prstGeom>
        </p:spPr>
      </p:pic>
    </p:spTree>
    <p:extLst>
      <p:ext uri="{BB962C8B-B14F-4D97-AF65-F5344CB8AC3E}">
        <p14:creationId xmlns:p14="http://schemas.microsoft.com/office/powerpoint/2010/main" val="277733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FA64-2B20-9945-9F30-FE68C4691A97}"/>
              </a:ext>
            </a:extLst>
          </p:cNvPr>
          <p:cNvSpPr>
            <a:spLocks noGrp="1"/>
          </p:cNvSpPr>
          <p:nvPr>
            <p:ph type="title"/>
          </p:nvPr>
        </p:nvSpPr>
        <p:spPr/>
        <p:txBody>
          <a:bodyPr vert="horz" lIns="91440" tIns="45720" rIns="91440" bIns="45720" rtlCol="0" anchor="ctr">
            <a:normAutofit fontScale="90000"/>
          </a:bodyPr>
          <a:lstStyle/>
          <a:p>
            <a:r>
              <a:rPr lang="en-US" sz="2700" dirty="0"/>
              <a:t>Meditations</a:t>
            </a:r>
            <a:br>
              <a:rPr lang="tr-TR" dirty="0">
                <a:latin typeface="Comic Sans MS"/>
                <a:ea typeface="Open Sans"/>
                <a:cs typeface="Open Sans"/>
              </a:rPr>
            </a:br>
            <a:r>
              <a:rPr lang="tr-TR" dirty="0">
                <a:solidFill>
                  <a:srgbClr val="7030A0"/>
                </a:solidFill>
              </a:rPr>
              <a:t>Meditasyon</a:t>
            </a:r>
            <a:endParaRPr lang="en-US" dirty="0">
              <a:solidFill>
                <a:srgbClr val="7030A0"/>
              </a:solidFill>
            </a:endParaRPr>
          </a:p>
        </p:txBody>
      </p:sp>
      <p:sp>
        <p:nvSpPr>
          <p:cNvPr id="9" name="Content Placeholder 8">
            <a:extLst>
              <a:ext uri="{FF2B5EF4-FFF2-40B4-BE49-F238E27FC236}">
                <a16:creationId xmlns:a16="http://schemas.microsoft.com/office/drawing/2014/main" id="{C0123F57-8F54-A392-C917-FEB557C99A03}"/>
              </a:ext>
            </a:extLst>
          </p:cNvPr>
          <p:cNvSpPr>
            <a:spLocks noGrp="1"/>
          </p:cNvSpPr>
          <p:nvPr>
            <p:ph idx="1"/>
          </p:nvPr>
        </p:nvSpPr>
        <p:spPr/>
        <p:txBody>
          <a:bodyPr/>
          <a:lstStyle/>
          <a:p>
            <a:r>
              <a:rPr kumimoji="0" lang="en-US" altLang="en-US" sz="2800" b="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cs typeface="Times New Roman" panose="02020603050405020304" pitchFamily="18" charset="0"/>
              </a:rPr>
              <a:t>Body Scan</a:t>
            </a:r>
            <a:endParaRPr kumimoji="0" lang="tr-TR" altLang="en-US" sz="2800" b="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cs typeface="Times New Roman" panose="02020603050405020304" pitchFamily="18" charset="0"/>
            </a:endParaRPr>
          </a:p>
          <a:p>
            <a:r>
              <a:rPr lang="tr-TR" altLang="en-US" dirty="0">
                <a:solidFill>
                  <a:srgbClr val="7030A0"/>
                </a:solidFill>
                <a:latin typeface="Comic Sans MS" panose="030F0902030302020204" pitchFamily="66" charset="0"/>
                <a:ea typeface="Times New Roman" panose="02020603050405020304" pitchFamily="18" charset="0"/>
                <a:cs typeface="Times New Roman" panose="02020603050405020304" pitchFamily="18" charset="0"/>
              </a:rPr>
              <a:t>Beden Taraması</a:t>
            </a:r>
            <a:endParaRPr kumimoji="0" lang="en-US" altLang="en-US" sz="2800" b="0" i="0" u="none" strike="noStrike" cap="none" normalizeH="0" baseline="0" dirty="0">
              <a:ln>
                <a:noFill/>
              </a:ln>
              <a:solidFill>
                <a:srgbClr val="7030A0"/>
              </a:solidFill>
              <a:effectLst/>
              <a:latin typeface="Comic Sans MS" panose="030F0902030302020204" pitchFamily="66" charset="0"/>
              <a:ea typeface="Times New Roman" panose="02020603050405020304" pitchFamily="18" charset="0"/>
              <a:cs typeface="Times New Roman" panose="02020603050405020304" pitchFamily="18" charset="0"/>
            </a:endParaRPr>
          </a:p>
          <a:p>
            <a:endParaRPr lang="en-US" altLang="en-US" dirty="0">
              <a:latin typeface="Comic Sans MS" panose="030F0902030302020204" pitchFamily="66" charset="0"/>
              <a:ea typeface="Times New Roman" panose="02020603050405020304" pitchFamily="18" charset="0"/>
              <a:cs typeface="Times New Roman" panose="02020603050405020304" pitchFamily="18" charset="0"/>
            </a:endParaRPr>
          </a:p>
          <a:p>
            <a:r>
              <a:rPr kumimoji="0" lang="en-US" altLang="en-US" sz="2800" b="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cs typeface="Times New Roman" panose="02020603050405020304" pitchFamily="18" charset="0"/>
              </a:rPr>
              <a:t>Name your emotions</a:t>
            </a:r>
            <a:endParaRPr kumimoji="0" lang="tr-TR" altLang="en-US" sz="2800" b="0" i="0" u="none" strike="noStrike" cap="none" normalizeH="0" baseline="0" dirty="0">
              <a:ln>
                <a:noFill/>
              </a:ln>
              <a:solidFill>
                <a:schemeClr val="tx1"/>
              </a:solidFill>
              <a:effectLst/>
              <a:latin typeface="Comic Sans MS" panose="030F0902030302020204" pitchFamily="66" charset="0"/>
              <a:ea typeface="Times New Roman" panose="02020603050405020304" pitchFamily="18" charset="0"/>
              <a:cs typeface="Times New Roman" panose="02020603050405020304" pitchFamily="18" charset="0"/>
            </a:endParaRPr>
          </a:p>
          <a:p>
            <a:r>
              <a:rPr lang="tr-TR" altLang="en-US" dirty="0">
                <a:solidFill>
                  <a:srgbClr val="7030A0"/>
                </a:solidFill>
                <a:latin typeface="Comic Sans MS" panose="030F0902030302020204" pitchFamily="66" charset="0"/>
                <a:ea typeface="Times New Roman" panose="02020603050405020304" pitchFamily="18" charset="0"/>
                <a:cs typeface="Times New Roman" panose="02020603050405020304" pitchFamily="18" charset="0"/>
              </a:rPr>
              <a:t>Duygularını adlandır</a:t>
            </a:r>
            <a:endParaRPr kumimoji="0" lang="en-US" altLang="en-US" sz="2800" b="0" i="0" u="none" strike="noStrike" cap="none" normalizeH="0" baseline="0" dirty="0">
              <a:ln>
                <a:noFill/>
              </a:ln>
              <a:solidFill>
                <a:srgbClr val="7030A0"/>
              </a:solidFill>
              <a:effectLst/>
              <a:latin typeface="Comic Sans MS" panose="030F0902030302020204" pitchFamily="66" charset="0"/>
              <a:ea typeface="Times New Roman" panose="02020603050405020304" pitchFamily="18" charset="0"/>
              <a:cs typeface="Times New Roman" panose="02020603050405020304" pitchFamily="18" charset="0"/>
            </a:endParaRPr>
          </a:p>
          <a:p>
            <a:endParaRPr lang="en-US" altLang="en-US" dirty="0">
              <a:latin typeface="Comic Sans MS" panose="030F0902030302020204" pitchFamily="66" charset="0"/>
              <a:ea typeface="Times New Roman" panose="02020603050405020304" pitchFamily="18" charset="0"/>
              <a:cs typeface="Times New Roman" panose="02020603050405020304" pitchFamily="18" charset="0"/>
            </a:endParaRPr>
          </a:p>
          <a:p>
            <a:r>
              <a:rPr lang="es-ES" dirty="0" err="1">
                <a:latin typeface="Comic Sans MS" panose="030F0902030302020204" pitchFamily="66" charset="0"/>
                <a:cs typeface="Times New Roman" panose="02020603050405020304" pitchFamily="18" charset="0"/>
              </a:rPr>
              <a:t>How</a:t>
            </a:r>
            <a:r>
              <a:rPr lang="es-ES" dirty="0">
                <a:latin typeface="Comic Sans MS" panose="030F0902030302020204" pitchFamily="66" charset="0"/>
                <a:cs typeface="Times New Roman" panose="02020603050405020304" pitchFamily="18" charset="0"/>
              </a:rPr>
              <a:t> </a:t>
            </a:r>
            <a:r>
              <a:rPr lang="es-ES" dirty="0" err="1">
                <a:latin typeface="Comic Sans MS" panose="030F0902030302020204" pitchFamily="66" charset="0"/>
                <a:cs typeface="Times New Roman" panose="02020603050405020304" pitchFamily="18" charset="0"/>
              </a:rPr>
              <a:t>would</a:t>
            </a:r>
            <a:r>
              <a:rPr lang="es-ES" dirty="0">
                <a:latin typeface="Comic Sans MS" panose="030F0902030302020204" pitchFamily="66" charset="0"/>
                <a:cs typeface="Times New Roman" panose="02020603050405020304" pitchFamily="18" charset="0"/>
              </a:rPr>
              <a:t> </a:t>
            </a:r>
            <a:r>
              <a:rPr lang="es-ES" dirty="0" err="1">
                <a:latin typeface="Comic Sans MS" panose="030F0902030302020204" pitchFamily="66" charset="0"/>
                <a:cs typeface="Times New Roman" panose="02020603050405020304" pitchFamily="18" charset="0"/>
              </a:rPr>
              <a:t>you</a:t>
            </a:r>
            <a:r>
              <a:rPr lang="es-ES" dirty="0">
                <a:latin typeface="Comic Sans MS" panose="030F0902030302020204" pitchFamily="66" charset="0"/>
                <a:cs typeface="Times New Roman" panose="02020603050405020304" pitchFamily="18" charset="0"/>
              </a:rPr>
              <a:t> </a:t>
            </a:r>
            <a:r>
              <a:rPr lang="es-ES" dirty="0" err="1">
                <a:latin typeface="Comic Sans MS" panose="030F0902030302020204" pitchFamily="66" charset="0"/>
                <a:cs typeface="Times New Roman" panose="02020603050405020304" pitchFamily="18" charset="0"/>
              </a:rPr>
              <a:t>treat</a:t>
            </a:r>
            <a:r>
              <a:rPr lang="es-ES" dirty="0">
                <a:latin typeface="Comic Sans MS" panose="030F0902030302020204" pitchFamily="66" charset="0"/>
                <a:cs typeface="Times New Roman" panose="02020603050405020304" pitchFamily="18" charset="0"/>
              </a:rPr>
              <a:t> a </a:t>
            </a:r>
            <a:r>
              <a:rPr lang="es-ES" dirty="0" err="1">
                <a:latin typeface="Comic Sans MS" panose="030F0902030302020204" pitchFamily="66" charset="0"/>
                <a:cs typeface="Times New Roman" panose="02020603050405020304" pitchFamily="18" charset="0"/>
              </a:rPr>
              <a:t>friend</a:t>
            </a:r>
            <a:endParaRPr lang="tr-TR" dirty="0">
              <a:latin typeface="Comic Sans MS" panose="030F0902030302020204" pitchFamily="66" charset="0"/>
              <a:cs typeface="Times New Roman" panose="02020603050405020304" pitchFamily="18" charset="0"/>
            </a:endParaRPr>
          </a:p>
          <a:p>
            <a:r>
              <a:rPr lang="tr-TR" dirty="0">
                <a:solidFill>
                  <a:srgbClr val="7030A0"/>
                </a:solidFill>
                <a:latin typeface="Comic Sans MS" panose="030F0902030302020204" pitchFamily="66" charset="0"/>
                <a:cs typeface="Times New Roman" panose="02020603050405020304" pitchFamily="18" charset="0"/>
              </a:rPr>
              <a:t>Arkadaşına nasıl davranırdın</a:t>
            </a:r>
            <a:endParaRPr lang="en-US" dirty="0">
              <a:solidFill>
                <a:srgbClr val="7030A0"/>
              </a:solidFill>
              <a:latin typeface="Comic Sans MS" panose="030F0902030302020204" pitchFamily="66" charset="0"/>
              <a:cs typeface="Times New Roman" panose="02020603050405020304" pitchFamily="18" charset="0"/>
            </a:endParaRPr>
          </a:p>
          <a:p>
            <a:endParaRPr kumimoji="0" lang="en-US" altLang="en-US" sz="600" b="0" i="0" u="none" strike="noStrike" cap="none" normalizeH="0" baseline="0" dirty="0">
              <a:ln>
                <a:noFill/>
              </a:ln>
              <a:solidFill>
                <a:schemeClr val="tx1"/>
              </a:solidFill>
              <a:effectLst/>
            </a:endParaRPr>
          </a:p>
          <a:p>
            <a:endParaRPr lang="en-US" dirty="0"/>
          </a:p>
        </p:txBody>
      </p:sp>
      <p:sp>
        <p:nvSpPr>
          <p:cNvPr id="3" name="Date Placeholder 2">
            <a:extLst>
              <a:ext uri="{FF2B5EF4-FFF2-40B4-BE49-F238E27FC236}">
                <a16:creationId xmlns:a16="http://schemas.microsoft.com/office/drawing/2014/main" id="{C6C40803-5C7B-9043-9341-B5B6AE836A54}"/>
              </a:ext>
            </a:extLst>
          </p:cNvPr>
          <p:cNvSpPr>
            <a:spLocks noGrp="1"/>
          </p:cNvSpPr>
          <p:nvPr>
            <p:ph type="dt" sz="half" idx="10"/>
          </p:nvPr>
        </p:nvSpPr>
        <p:spPr/>
        <p:txBody>
          <a:bodyPr/>
          <a:lstStyle/>
          <a:p>
            <a:r>
              <a:rPr lang="de-CH"/>
              <a:t>Septiembre 2021</a:t>
            </a:r>
            <a:endParaRPr lang="en-US"/>
          </a:p>
        </p:txBody>
      </p:sp>
      <p:sp>
        <p:nvSpPr>
          <p:cNvPr id="4" name="Footer Placeholder 3">
            <a:extLst>
              <a:ext uri="{FF2B5EF4-FFF2-40B4-BE49-F238E27FC236}">
                <a16:creationId xmlns:a16="http://schemas.microsoft.com/office/drawing/2014/main" id="{9DDD63E7-2395-FC4D-AE4D-83FB89BD1224}"/>
              </a:ext>
            </a:extLst>
          </p:cNvPr>
          <p:cNvSpPr>
            <a:spLocks noGrp="1"/>
          </p:cNvSpPr>
          <p:nvPr>
            <p:ph type="ftr" sz="quarter" idx="11"/>
          </p:nvPr>
        </p:nvSpPr>
        <p:spPr/>
        <p:txBody>
          <a:bodyPr/>
          <a:lstStyle/>
          <a:p>
            <a:r>
              <a:rPr lang="en-US"/>
              <a:t>Talleres Co-Creacíon Shadow´s Edge</a:t>
            </a:r>
          </a:p>
        </p:txBody>
      </p:sp>
      <p:sp>
        <p:nvSpPr>
          <p:cNvPr id="5" name="Slide Number Placeholder 4">
            <a:extLst>
              <a:ext uri="{FF2B5EF4-FFF2-40B4-BE49-F238E27FC236}">
                <a16:creationId xmlns:a16="http://schemas.microsoft.com/office/drawing/2014/main" id="{943C0B9E-369F-3B47-8C85-BCFC8EAA447F}"/>
              </a:ext>
            </a:extLst>
          </p:cNvPr>
          <p:cNvSpPr>
            <a:spLocks noGrp="1"/>
          </p:cNvSpPr>
          <p:nvPr>
            <p:ph type="sldNum" sz="quarter" idx="12"/>
          </p:nvPr>
        </p:nvSpPr>
        <p:spPr/>
        <p:txBody>
          <a:bodyPr/>
          <a:lstStyle/>
          <a:p>
            <a:fld id="{7809F460-F130-494B-943E-AFCA9C890192}" type="slidenum">
              <a:rPr lang="en-US" smtClean="0"/>
              <a:t>35</a:t>
            </a:fld>
            <a:endParaRPr lang="en-US"/>
          </a:p>
        </p:txBody>
      </p:sp>
      <p:sp>
        <p:nvSpPr>
          <p:cNvPr id="10" name="Rectangle 5">
            <a:extLst>
              <a:ext uri="{FF2B5EF4-FFF2-40B4-BE49-F238E27FC236}">
                <a16:creationId xmlns:a16="http://schemas.microsoft.com/office/drawing/2014/main" id="{22BE63CD-75F8-737B-6C12-C971DCF9AB6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1" descr="A picture containing text, clipart&#10;&#10;Description automatically generated">
            <a:extLst>
              <a:ext uri="{FF2B5EF4-FFF2-40B4-BE49-F238E27FC236}">
                <a16:creationId xmlns:a16="http://schemas.microsoft.com/office/drawing/2014/main" id="{C580C484-B9DE-2D3D-8542-221EFEEDB2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3786" y="1531153"/>
            <a:ext cx="941387" cy="9413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ed and white circular object&#10;&#10;Description automatically generated with low confidence">
            <a:extLst>
              <a:ext uri="{FF2B5EF4-FFF2-40B4-BE49-F238E27FC236}">
                <a16:creationId xmlns:a16="http://schemas.microsoft.com/office/drawing/2014/main" id="{E4ED4F13-9364-DF55-E9A3-6F31BAD70A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5651" y="2987834"/>
            <a:ext cx="1013460" cy="1013460"/>
          </a:xfrm>
          <a:prstGeom prst="rect">
            <a:avLst/>
          </a:prstGeom>
        </p:spPr>
      </p:pic>
      <p:pic>
        <p:nvPicPr>
          <p:cNvPr id="18" name="Picture 17">
            <a:extLst>
              <a:ext uri="{FF2B5EF4-FFF2-40B4-BE49-F238E27FC236}">
                <a16:creationId xmlns:a16="http://schemas.microsoft.com/office/drawing/2014/main" id="{BDF06B59-A794-02B7-25A4-739AE2351F85}"/>
              </a:ext>
            </a:extLst>
          </p:cNvPr>
          <p:cNvPicPr>
            <a:picLocks noChangeAspect="1"/>
          </p:cNvPicPr>
          <p:nvPr/>
        </p:nvPicPr>
        <p:blipFill>
          <a:blip r:embed="rId5"/>
          <a:stretch>
            <a:fillRect/>
          </a:stretch>
        </p:blipFill>
        <p:spPr>
          <a:xfrm>
            <a:off x="6096000" y="4391955"/>
            <a:ext cx="1132899" cy="1132899"/>
          </a:xfrm>
          <a:prstGeom prst="rect">
            <a:avLst/>
          </a:prstGeom>
        </p:spPr>
      </p:pic>
    </p:spTree>
    <p:extLst>
      <p:ext uri="{BB962C8B-B14F-4D97-AF65-F5344CB8AC3E}">
        <p14:creationId xmlns:p14="http://schemas.microsoft.com/office/powerpoint/2010/main" val="3435521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0B595-3F0A-9BAC-B15B-76A253981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058DB-7F94-3A0C-5758-3268AAD84D5B}"/>
              </a:ext>
            </a:extLst>
          </p:cNvPr>
          <p:cNvSpPr>
            <a:spLocks noGrp="1"/>
          </p:cNvSpPr>
          <p:nvPr>
            <p:ph type="title"/>
          </p:nvPr>
        </p:nvSpPr>
        <p:spPr/>
        <p:txBody>
          <a:bodyPr/>
          <a:lstStyle/>
          <a:p>
            <a:r>
              <a:rPr lang="en-US" dirty="0"/>
              <a:t>Sample </a:t>
            </a:r>
            <a:br>
              <a:rPr lang="en-US" dirty="0"/>
            </a:br>
            <a:r>
              <a:rPr lang="en-US" dirty="0"/>
              <a:t>Core Exercise</a:t>
            </a:r>
          </a:p>
        </p:txBody>
      </p:sp>
      <p:sp>
        <p:nvSpPr>
          <p:cNvPr id="3" name="Text Placeholder 2">
            <a:extLst>
              <a:ext uri="{FF2B5EF4-FFF2-40B4-BE49-F238E27FC236}">
                <a16:creationId xmlns:a16="http://schemas.microsoft.com/office/drawing/2014/main" id="{A2D0135C-6C60-282A-9FF0-B9FA490E5B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8665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25006-6C61-8E9A-2B2A-658D935B0012}"/>
              </a:ext>
            </a:extLst>
          </p:cNvPr>
          <p:cNvSpPr>
            <a:spLocks noGrp="1"/>
          </p:cNvSpPr>
          <p:nvPr>
            <p:ph type="title"/>
          </p:nvPr>
        </p:nvSpPr>
        <p:spPr/>
        <p:txBody>
          <a:bodyPr>
            <a:normAutofit fontScale="90000"/>
          </a:bodyPr>
          <a:lstStyle/>
          <a:p>
            <a:r>
              <a:rPr lang="en-US" sz="2700" dirty="0"/>
              <a:t>Workshop 1 – Activity 2</a:t>
            </a:r>
            <a:br>
              <a:rPr lang="en-US" sz="2700" dirty="0">
                <a:solidFill>
                  <a:srgbClr val="7030A0"/>
                </a:solidFill>
              </a:rPr>
            </a:br>
            <a:r>
              <a:rPr lang="en-US" dirty="0" err="1">
                <a:solidFill>
                  <a:srgbClr val="7030A0"/>
                </a:solidFill>
              </a:rPr>
              <a:t>Kendinizi</a:t>
            </a:r>
            <a:r>
              <a:rPr lang="en-US" dirty="0">
                <a:solidFill>
                  <a:srgbClr val="7030A0"/>
                </a:solidFill>
              </a:rPr>
              <a:t> </a:t>
            </a:r>
            <a:r>
              <a:rPr lang="en-US" dirty="0" err="1">
                <a:solidFill>
                  <a:srgbClr val="7030A0"/>
                </a:solidFill>
              </a:rPr>
              <a:t>Tanıtın</a:t>
            </a:r>
            <a:r>
              <a:rPr lang="en-US" dirty="0">
                <a:solidFill>
                  <a:srgbClr val="7030A0"/>
                </a:solidFill>
              </a:rPr>
              <a:t> – p4</a:t>
            </a:r>
            <a:endParaRPr lang="en-US" sz="2700" dirty="0"/>
          </a:p>
        </p:txBody>
      </p:sp>
      <p:pic>
        <p:nvPicPr>
          <p:cNvPr id="7" name="Picture 6">
            <a:extLst>
              <a:ext uri="{FF2B5EF4-FFF2-40B4-BE49-F238E27FC236}">
                <a16:creationId xmlns:a16="http://schemas.microsoft.com/office/drawing/2014/main" id="{DA3B77A6-0453-782C-C18C-CFBA9E7FDD39}"/>
              </a:ext>
            </a:extLst>
          </p:cNvPr>
          <p:cNvPicPr>
            <a:picLocks noChangeAspect="1"/>
          </p:cNvPicPr>
          <p:nvPr/>
        </p:nvPicPr>
        <p:blipFill>
          <a:blip r:embed="rId2"/>
          <a:stretch>
            <a:fillRect/>
          </a:stretch>
        </p:blipFill>
        <p:spPr>
          <a:xfrm>
            <a:off x="955028" y="2239707"/>
            <a:ext cx="10097983" cy="3090281"/>
          </a:xfrm>
          <a:prstGeom prst="rect">
            <a:avLst/>
          </a:prstGeom>
        </p:spPr>
      </p:pic>
    </p:spTree>
    <p:extLst>
      <p:ext uri="{BB962C8B-B14F-4D97-AF65-F5344CB8AC3E}">
        <p14:creationId xmlns:p14="http://schemas.microsoft.com/office/powerpoint/2010/main" val="425875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1F0-C76F-0C8F-C5EF-ED31AD79B2DE}"/>
              </a:ext>
            </a:extLst>
          </p:cNvPr>
          <p:cNvSpPr>
            <a:spLocks noGrp="1"/>
          </p:cNvSpPr>
          <p:nvPr>
            <p:ph type="title"/>
          </p:nvPr>
        </p:nvSpPr>
        <p:spPr/>
        <p:txBody>
          <a:bodyPr/>
          <a:lstStyle/>
          <a:p>
            <a:r>
              <a:rPr lang="en-US" dirty="0"/>
              <a:t>Lifeline Exercise</a:t>
            </a:r>
          </a:p>
        </p:txBody>
      </p:sp>
      <p:pic>
        <p:nvPicPr>
          <p:cNvPr id="4" name="Picture 3" descr="A graphic of a line graph&#10;&#10;Description automatically generated">
            <a:extLst>
              <a:ext uri="{FF2B5EF4-FFF2-40B4-BE49-F238E27FC236}">
                <a16:creationId xmlns:a16="http://schemas.microsoft.com/office/drawing/2014/main" id="{FC98ADD1-1B09-F3BF-697E-FBFD38FDABD8}"/>
              </a:ext>
            </a:extLst>
          </p:cNvPr>
          <p:cNvPicPr>
            <a:picLocks noChangeAspect="1"/>
          </p:cNvPicPr>
          <p:nvPr/>
        </p:nvPicPr>
        <p:blipFill>
          <a:blip r:embed="rId2"/>
          <a:stretch>
            <a:fillRect/>
          </a:stretch>
        </p:blipFill>
        <p:spPr>
          <a:xfrm>
            <a:off x="1855335" y="1309417"/>
            <a:ext cx="7802011" cy="5290625"/>
          </a:xfrm>
          <a:prstGeom prst="rect">
            <a:avLst/>
          </a:prstGeom>
        </p:spPr>
      </p:pic>
    </p:spTree>
    <p:extLst>
      <p:ext uri="{BB962C8B-B14F-4D97-AF65-F5344CB8AC3E}">
        <p14:creationId xmlns:p14="http://schemas.microsoft.com/office/powerpoint/2010/main" val="879373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9EB5-1CA7-5A1E-DF41-6BBCE4453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0A533-885D-C482-948E-35FF1BAEFD0B}"/>
              </a:ext>
            </a:extLst>
          </p:cNvPr>
          <p:cNvSpPr>
            <a:spLocks noGrp="1"/>
          </p:cNvSpPr>
          <p:nvPr>
            <p:ph type="title"/>
          </p:nvPr>
        </p:nvSpPr>
        <p:spPr/>
        <p:txBody>
          <a:bodyPr/>
          <a:lstStyle/>
          <a:p>
            <a:r>
              <a:rPr lang="en-US" dirty="0" err="1">
                <a:solidFill>
                  <a:srgbClr val="7030A0"/>
                </a:solidFill>
              </a:rPr>
              <a:t>Yaşam</a:t>
            </a:r>
            <a:r>
              <a:rPr lang="en-US" dirty="0">
                <a:solidFill>
                  <a:srgbClr val="7030A0"/>
                </a:solidFill>
              </a:rPr>
              <a:t> </a:t>
            </a:r>
            <a:r>
              <a:rPr lang="en-US" dirty="0" err="1">
                <a:solidFill>
                  <a:srgbClr val="7030A0"/>
                </a:solidFill>
              </a:rPr>
              <a:t>Çizgisi</a:t>
            </a:r>
            <a:endParaRPr lang="en-US" dirty="0">
              <a:solidFill>
                <a:srgbClr val="7030A0"/>
              </a:solidFill>
            </a:endParaRPr>
          </a:p>
        </p:txBody>
      </p:sp>
      <p:pic>
        <p:nvPicPr>
          <p:cNvPr id="3" name="Picture 2">
            <a:extLst>
              <a:ext uri="{FF2B5EF4-FFF2-40B4-BE49-F238E27FC236}">
                <a16:creationId xmlns:a16="http://schemas.microsoft.com/office/drawing/2014/main" id="{A28B5478-AAE9-DA5E-EEB3-5FBF1AFBB004}"/>
              </a:ext>
            </a:extLst>
          </p:cNvPr>
          <p:cNvPicPr>
            <a:picLocks noChangeAspect="1"/>
          </p:cNvPicPr>
          <p:nvPr/>
        </p:nvPicPr>
        <p:blipFill>
          <a:blip r:embed="rId2"/>
          <a:stretch>
            <a:fillRect/>
          </a:stretch>
        </p:blipFill>
        <p:spPr>
          <a:xfrm>
            <a:off x="1503947" y="1386040"/>
            <a:ext cx="9067800" cy="5103789"/>
          </a:xfrm>
          <a:prstGeom prst="rect">
            <a:avLst/>
          </a:prstGeom>
        </p:spPr>
      </p:pic>
    </p:spTree>
    <p:extLst>
      <p:ext uri="{BB962C8B-B14F-4D97-AF65-F5344CB8AC3E}">
        <p14:creationId xmlns:p14="http://schemas.microsoft.com/office/powerpoint/2010/main" val="1388590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D506C1-0944-283B-8906-ABDDF5373477}"/>
              </a:ext>
            </a:extLst>
          </p:cNvPr>
          <p:cNvSpPr>
            <a:spLocks noGrp="1"/>
          </p:cNvSpPr>
          <p:nvPr>
            <p:ph sz="half" idx="1"/>
          </p:nvPr>
        </p:nvSpPr>
        <p:spPr>
          <a:xfrm>
            <a:off x="6832567" y="4468109"/>
            <a:ext cx="5592290" cy="4263866"/>
          </a:xfrm>
        </p:spPr>
        <p:txBody>
          <a:bodyPr>
            <a:normAutofit/>
          </a:bodyPr>
          <a:lstStyle/>
          <a:p>
            <a:pPr marL="457200" lvl="1" indent="0">
              <a:lnSpc>
                <a:spcPct val="110000"/>
              </a:lnSpc>
              <a:buNone/>
            </a:pPr>
            <a:endParaRPr lang="en-US" sz="1600" b="1" dirty="0"/>
          </a:p>
          <a:p>
            <a:pPr marL="457200" lvl="1" indent="0">
              <a:lnSpc>
                <a:spcPct val="110000"/>
              </a:lnSpc>
              <a:buClrTx/>
              <a:buNone/>
            </a:pPr>
            <a:r>
              <a:rPr lang="tr-TR" sz="1400" b="1" dirty="0">
                <a:solidFill>
                  <a:srgbClr val="7030A0"/>
                </a:solidFill>
                <a:latin typeface="Arial" panose="020B0604020202020204" pitchFamily="34" charset="0"/>
                <a:cs typeface="Arial" panose="020B0604020202020204" pitchFamily="34" charset="0"/>
              </a:rPr>
              <a:t>Ürünler</a:t>
            </a:r>
            <a:r>
              <a:rPr lang="en-US" sz="1400" b="1" dirty="0">
                <a:solidFill>
                  <a:srgbClr val="7030A0"/>
                </a:solidFill>
                <a:latin typeface="Arial" panose="020B0604020202020204" pitchFamily="34" charset="0"/>
                <a:cs typeface="Arial" panose="020B0604020202020204" pitchFamily="34" charset="0"/>
              </a:rPr>
              <a:t>: </a:t>
            </a:r>
          </a:p>
          <a:p>
            <a:pPr lvl="1">
              <a:lnSpc>
                <a:spcPct val="110000"/>
              </a:lnSpc>
            </a:pPr>
            <a:r>
              <a:rPr lang="en-US" sz="1400" dirty="0">
                <a:solidFill>
                  <a:srgbClr val="7030A0"/>
                </a:solidFill>
                <a:latin typeface="Arial" panose="020B0604020202020204" pitchFamily="34" charset="0"/>
                <a:cs typeface="Arial" panose="020B0604020202020204" pitchFamily="34" charset="0"/>
              </a:rPr>
              <a:t>Digging Deep </a:t>
            </a:r>
            <a:r>
              <a:rPr lang="tr-TR" sz="1400" dirty="0">
                <a:solidFill>
                  <a:srgbClr val="7030A0"/>
                </a:solidFill>
                <a:latin typeface="Arial" panose="020B0604020202020204" pitchFamily="34" charset="0"/>
                <a:cs typeface="Arial" panose="020B0604020202020204" pitchFamily="34" charset="0"/>
              </a:rPr>
              <a:t>Günlüğü</a:t>
            </a:r>
            <a:r>
              <a:rPr lang="en-US" sz="1400" dirty="0">
                <a:solidFill>
                  <a:srgbClr val="7030A0"/>
                </a:solidFill>
                <a:latin typeface="Arial" panose="020B0604020202020204" pitchFamily="34" charset="0"/>
                <a:cs typeface="Arial" panose="020B0604020202020204" pitchFamily="34" charset="0"/>
              </a:rPr>
              <a:t> (2013)</a:t>
            </a:r>
          </a:p>
          <a:p>
            <a:pPr lvl="1">
              <a:lnSpc>
                <a:spcPct val="110000"/>
              </a:lnSpc>
            </a:pPr>
            <a:r>
              <a:rPr lang="en-US" sz="1400" dirty="0">
                <a:solidFill>
                  <a:srgbClr val="7030A0"/>
                </a:solidFill>
                <a:latin typeface="Arial" panose="020B0604020202020204" pitchFamily="34" charset="0"/>
                <a:cs typeface="Arial" panose="020B0604020202020204" pitchFamily="34" charset="0"/>
              </a:rPr>
              <a:t>Shadow’s Edge </a:t>
            </a:r>
            <a:r>
              <a:rPr lang="tr-TR" sz="1400" dirty="0">
                <a:solidFill>
                  <a:srgbClr val="7030A0"/>
                </a:solidFill>
                <a:latin typeface="Arial" panose="020B0604020202020204" pitchFamily="34" charset="0"/>
                <a:cs typeface="Arial" panose="020B0604020202020204" pitchFamily="34" charset="0"/>
              </a:rPr>
              <a:t>ücretsiz telefon uygulaması </a:t>
            </a:r>
            <a:r>
              <a:rPr lang="en-US" sz="1400" dirty="0">
                <a:solidFill>
                  <a:srgbClr val="7030A0"/>
                </a:solidFill>
                <a:latin typeface="Arial" panose="020B0604020202020204" pitchFamily="34" charset="0"/>
                <a:cs typeface="Arial" panose="020B0604020202020204" pitchFamily="34" charset="0"/>
              </a:rPr>
              <a:t>(2017)</a:t>
            </a:r>
          </a:p>
          <a:p>
            <a:pPr lvl="1">
              <a:lnSpc>
                <a:spcPct val="110000"/>
              </a:lnSpc>
            </a:pPr>
            <a:r>
              <a:rPr lang="en-US" sz="1400" dirty="0">
                <a:solidFill>
                  <a:srgbClr val="7030A0"/>
                </a:solidFill>
                <a:latin typeface="Arial" panose="020B0604020202020204" pitchFamily="34" charset="0"/>
                <a:cs typeface="Arial" panose="020B0604020202020204" pitchFamily="34" charset="0"/>
              </a:rPr>
              <a:t>Shadows Edge </a:t>
            </a:r>
            <a:r>
              <a:rPr lang="tr-TR" sz="1400" dirty="0">
                <a:solidFill>
                  <a:srgbClr val="7030A0"/>
                </a:solidFill>
                <a:latin typeface="Arial" panose="020B0604020202020204" pitchFamily="34" charset="0"/>
                <a:cs typeface="Arial" panose="020B0604020202020204" pitchFamily="34" charset="0"/>
              </a:rPr>
              <a:t>Öz-Farkındalık rehberi </a:t>
            </a:r>
            <a:r>
              <a:rPr lang="en-US" sz="1400" dirty="0">
                <a:solidFill>
                  <a:srgbClr val="7030A0"/>
                </a:solidFill>
                <a:latin typeface="Arial" panose="020B0604020202020204" pitchFamily="34" charset="0"/>
                <a:cs typeface="Arial" panose="020B0604020202020204" pitchFamily="34" charset="0"/>
              </a:rPr>
              <a:t>(2021)</a:t>
            </a:r>
          </a:p>
          <a:p>
            <a:pPr marL="457200" lvl="1" indent="0">
              <a:lnSpc>
                <a:spcPct val="110000"/>
              </a:lnSpc>
              <a:buClrTx/>
              <a:buNone/>
            </a:pPr>
            <a:r>
              <a:rPr lang="en-US" sz="1400" dirty="0">
                <a:solidFill>
                  <a:srgbClr val="7030A0"/>
                </a:solidFill>
                <a:latin typeface="Arial" panose="020B0604020202020204" pitchFamily="34" charset="0"/>
                <a:cs typeface="Arial" panose="020B0604020202020204" pitchFamily="34" charset="0"/>
              </a:rPr>
              <a:t>70’000+ </a:t>
            </a:r>
            <a:r>
              <a:rPr lang="tr-TR" sz="1400" dirty="0">
                <a:solidFill>
                  <a:srgbClr val="7030A0"/>
                </a:solidFill>
                <a:latin typeface="Arial" panose="020B0604020202020204" pitchFamily="34" charset="0"/>
                <a:cs typeface="Arial" panose="020B0604020202020204" pitchFamily="34" charset="0"/>
              </a:rPr>
              <a:t>indirme</a:t>
            </a:r>
            <a:endParaRPr lang="en-US" sz="1400" dirty="0">
              <a:solidFill>
                <a:srgbClr val="7030A0"/>
              </a:solidFill>
              <a:latin typeface="Arial" panose="020B0604020202020204" pitchFamily="34" charset="0"/>
              <a:cs typeface="Arial" panose="020B0604020202020204" pitchFamily="34" charset="0"/>
            </a:endParaRPr>
          </a:p>
          <a:p>
            <a:pPr marL="457200" lvl="1" indent="0">
              <a:lnSpc>
                <a:spcPct val="110000"/>
              </a:lnSpc>
              <a:buClrTx/>
              <a:buNone/>
            </a:pPr>
            <a:r>
              <a:rPr lang="en-US" sz="1400" dirty="0">
                <a:solidFill>
                  <a:srgbClr val="7030A0"/>
                </a:solidFill>
                <a:latin typeface="Arial" panose="020B0604020202020204" pitchFamily="34" charset="0"/>
                <a:cs typeface="Arial" panose="020B0604020202020204" pitchFamily="34" charset="0"/>
              </a:rPr>
              <a:t>2 </a:t>
            </a:r>
            <a:r>
              <a:rPr lang="tr-TR" sz="1400" dirty="0">
                <a:solidFill>
                  <a:srgbClr val="7030A0"/>
                </a:solidFill>
                <a:latin typeface="Arial" panose="020B0604020202020204" pitchFamily="34" charset="0"/>
                <a:cs typeface="Arial" panose="020B0604020202020204" pitchFamily="34" charset="0"/>
              </a:rPr>
              <a:t>klinik deneme</a:t>
            </a:r>
            <a:r>
              <a:rPr lang="en-US" sz="1400" dirty="0">
                <a:solidFill>
                  <a:srgbClr val="7030A0"/>
                </a:solidFill>
                <a:latin typeface="Arial" panose="020B0604020202020204" pitchFamily="34" charset="0"/>
                <a:cs typeface="Arial" panose="020B0604020202020204" pitchFamily="34" charset="0"/>
              </a:rPr>
              <a:t>, 1 </a:t>
            </a:r>
            <a:r>
              <a:rPr lang="tr-TR" sz="1400" dirty="0">
                <a:solidFill>
                  <a:srgbClr val="7030A0"/>
                </a:solidFill>
                <a:latin typeface="Arial" panose="020B0604020202020204" pitchFamily="34" charset="0"/>
                <a:cs typeface="Arial" panose="020B0604020202020204" pitchFamily="34" charset="0"/>
              </a:rPr>
              <a:t>psikolojik</a:t>
            </a:r>
            <a:r>
              <a:rPr lang="en-US" sz="1400" dirty="0">
                <a:solidFill>
                  <a:srgbClr val="7030A0"/>
                </a:solidFill>
                <a:latin typeface="Arial" panose="020B0604020202020204" pitchFamily="34" charset="0"/>
                <a:cs typeface="Arial" panose="020B0604020202020204" pitchFamily="34" charset="0"/>
              </a:rPr>
              <a:t> pilot </a:t>
            </a:r>
            <a:r>
              <a:rPr lang="tr-TR" sz="1400" dirty="0">
                <a:solidFill>
                  <a:srgbClr val="7030A0"/>
                </a:solidFill>
                <a:latin typeface="Arial" panose="020B0604020202020204" pitchFamily="34" charset="0"/>
                <a:cs typeface="Arial" panose="020B0604020202020204" pitchFamily="34" charset="0"/>
              </a:rPr>
              <a:t>çalışma</a:t>
            </a:r>
            <a:endParaRPr lang="en-US" sz="1400" dirty="0">
              <a:solidFill>
                <a:srgbClr val="7030A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7F65654-9610-F4AD-BD57-5BE167427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1914" y="426132"/>
            <a:ext cx="1678567" cy="715352"/>
          </a:xfrm>
          <a:prstGeom prst="rect">
            <a:avLst/>
          </a:prstGeom>
        </p:spPr>
      </p:pic>
      <p:pic>
        <p:nvPicPr>
          <p:cNvPr id="8" name="Picture 7">
            <a:extLst>
              <a:ext uri="{FF2B5EF4-FFF2-40B4-BE49-F238E27FC236}">
                <a16:creationId xmlns:a16="http://schemas.microsoft.com/office/drawing/2014/main" id="{3D79CDBE-23FB-1ABA-A3BA-9A11423126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4976" y="151113"/>
            <a:ext cx="1595713" cy="1265391"/>
          </a:xfrm>
          <a:prstGeom prst="rect">
            <a:avLst/>
          </a:prstGeom>
        </p:spPr>
      </p:pic>
      <p:sp>
        <p:nvSpPr>
          <p:cNvPr id="12" name="Title 11">
            <a:extLst>
              <a:ext uri="{FF2B5EF4-FFF2-40B4-BE49-F238E27FC236}">
                <a16:creationId xmlns:a16="http://schemas.microsoft.com/office/drawing/2014/main" id="{6761E77A-D30A-7896-2B87-F4AEDF0C670F}"/>
              </a:ext>
            </a:extLst>
          </p:cNvPr>
          <p:cNvSpPr>
            <a:spLocks noGrp="1"/>
          </p:cNvSpPr>
          <p:nvPr>
            <p:ph type="title"/>
          </p:nvPr>
        </p:nvSpPr>
        <p:spPr>
          <a:xfrm>
            <a:off x="351311" y="257958"/>
            <a:ext cx="10515600" cy="1265390"/>
          </a:xfrm>
        </p:spPr>
        <p:txBody>
          <a:bodyPr>
            <a:normAutofit fontScale="90000"/>
          </a:bodyPr>
          <a:lstStyle/>
          <a:p>
            <a:r>
              <a:rPr lang="en-US" sz="2700"/>
              <a:t>The Digging Deep Project – Overview</a:t>
            </a:r>
            <a:br>
              <a:rPr lang="en-US" sz="2700"/>
            </a:br>
            <a:r>
              <a:rPr lang="en-US" sz="2700"/>
              <a:t> </a:t>
            </a:r>
            <a:br>
              <a:rPr lang="tr-TR" sz="2700">
                <a:solidFill>
                  <a:srgbClr val="7030A0"/>
                </a:solidFill>
              </a:rPr>
            </a:br>
            <a:r>
              <a:rPr lang="en-US" sz="3600">
                <a:solidFill>
                  <a:srgbClr val="7030A0"/>
                </a:solidFill>
              </a:rPr>
              <a:t>Digging Deep Proje</a:t>
            </a:r>
            <a:r>
              <a:rPr lang="tr-TR" sz="3600">
                <a:solidFill>
                  <a:srgbClr val="7030A0"/>
                </a:solidFill>
              </a:rPr>
              <a:t>si</a:t>
            </a:r>
            <a:r>
              <a:rPr lang="en-US" sz="3600">
                <a:solidFill>
                  <a:srgbClr val="7030A0"/>
                </a:solidFill>
              </a:rPr>
              <a:t> – </a:t>
            </a:r>
            <a:r>
              <a:rPr lang="tr-TR" sz="3600">
                <a:solidFill>
                  <a:srgbClr val="7030A0"/>
                </a:solidFill>
              </a:rPr>
              <a:t>Genel Bakış</a:t>
            </a:r>
            <a:r>
              <a:rPr lang="en-US" sz="3600">
                <a:solidFill>
                  <a:srgbClr val="7030A0"/>
                </a:solidFill>
              </a:rPr>
              <a:t> </a:t>
            </a:r>
            <a:endParaRPr lang="en-US" sz="3600" dirty="0">
              <a:solidFill>
                <a:srgbClr val="7030A0"/>
              </a:solidFill>
            </a:endParaRPr>
          </a:p>
        </p:txBody>
      </p:sp>
      <p:sp>
        <p:nvSpPr>
          <p:cNvPr id="2" name="TextBox 1">
            <a:extLst>
              <a:ext uri="{FF2B5EF4-FFF2-40B4-BE49-F238E27FC236}">
                <a16:creationId xmlns:a16="http://schemas.microsoft.com/office/drawing/2014/main" id="{5C3CF435-BED9-36C1-15C6-B45E05395265}"/>
              </a:ext>
            </a:extLst>
          </p:cNvPr>
          <p:cNvSpPr txBox="1"/>
          <p:nvPr/>
        </p:nvSpPr>
        <p:spPr>
          <a:xfrm>
            <a:off x="12801600" y="4455622"/>
            <a:ext cx="184731" cy="307777"/>
          </a:xfrm>
          <a:prstGeom prst="rect">
            <a:avLst/>
          </a:prstGeom>
          <a:noFill/>
        </p:spPr>
        <p:txBody>
          <a:bodyPr wrap="none" rtlCol="0">
            <a:spAutoFit/>
          </a:bodyPr>
          <a:lstStyle/>
          <a:p>
            <a:endParaRPr lang="en-CH" dirty="0"/>
          </a:p>
        </p:txBody>
      </p:sp>
      <p:pic>
        <p:nvPicPr>
          <p:cNvPr id="10" name="Picture 9">
            <a:extLst>
              <a:ext uri="{FF2B5EF4-FFF2-40B4-BE49-F238E27FC236}">
                <a16:creationId xmlns:a16="http://schemas.microsoft.com/office/drawing/2014/main" id="{3FE118FA-30FB-BFBC-9B69-92173059F54E}"/>
              </a:ext>
            </a:extLst>
          </p:cNvPr>
          <p:cNvPicPr>
            <a:picLocks noChangeAspect="1"/>
          </p:cNvPicPr>
          <p:nvPr/>
        </p:nvPicPr>
        <p:blipFill>
          <a:blip r:embed="rId5"/>
          <a:stretch>
            <a:fillRect/>
          </a:stretch>
        </p:blipFill>
        <p:spPr>
          <a:xfrm>
            <a:off x="774640" y="3667736"/>
            <a:ext cx="1188720" cy="1188720"/>
          </a:xfrm>
          <a:prstGeom prst="rect">
            <a:avLst/>
          </a:prstGeom>
        </p:spPr>
      </p:pic>
      <p:pic>
        <p:nvPicPr>
          <p:cNvPr id="13" name="Picture 12">
            <a:extLst>
              <a:ext uri="{FF2B5EF4-FFF2-40B4-BE49-F238E27FC236}">
                <a16:creationId xmlns:a16="http://schemas.microsoft.com/office/drawing/2014/main" id="{11C9BE80-E1C6-7D7C-84F4-5AAE75157197}"/>
              </a:ext>
            </a:extLst>
          </p:cNvPr>
          <p:cNvPicPr>
            <a:picLocks noChangeAspect="1"/>
          </p:cNvPicPr>
          <p:nvPr/>
        </p:nvPicPr>
        <p:blipFill>
          <a:blip r:embed="rId6"/>
          <a:stretch>
            <a:fillRect/>
          </a:stretch>
        </p:blipFill>
        <p:spPr>
          <a:xfrm>
            <a:off x="774640" y="5095192"/>
            <a:ext cx="1188720" cy="1188720"/>
          </a:xfrm>
          <a:prstGeom prst="rect">
            <a:avLst/>
          </a:prstGeom>
        </p:spPr>
      </p:pic>
      <p:pic>
        <p:nvPicPr>
          <p:cNvPr id="1026" name="Picture 2">
            <a:extLst>
              <a:ext uri="{FF2B5EF4-FFF2-40B4-BE49-F238E27FC236}">
                <a16:creationId xmlns:a16="http://schemas.microsoft.com/office/drawing/2014/main" id="{BCBF7130-D948-8530-B100-60CFAD0F5C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082" r="9633"/>
          <a:stretch>
            <a:fillRect/>
          </a:stretch>
        </p:blipFill>
        <p:spPr bwMode="auto">
          <a:xfrm>
            <a:off x="538768" y="2006635"/>
            <a:ext cx="1424592" cy="1422365"/>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AF3B932-E71C-262C-993E-F0E87FDE34BB}"/>
              </a:ext>
            </a:extLst>
          </p:cNvPr>
          <p:cNvSpPr txBox="1"/>
          <p:nvPr/>
        </p:nvSpPr>
        <p:spPr>
          <a:xfrm>
            <a:off x="2229853" y="2325369"/>
            <a:ext cx="3829207" cy="784895"/>
          </a:xfrm>
          <a:prstGeom prst="rect">
            <a:avLst/>
          </a:prstGeom>
          <a:noFill/>
        </p:spPr>
        <p:txBody>
          <a:bodyPr wrap="square">
            <a:spAutoFit/>
          </a:bodyPr>
          <a:lstStyle/>
          <a:p>
            <a:pPr lvl="1">
              <a:lnSpc>
                <a:spcPct val="110000"/>
              </a:lnSpc>
            </a:pPr>
            <a:r>
              <a:rPr lang="en-US" sz="1400" b="1" dirty="0"/>
              <a:t>Founder: </a:t>
            </a:r>
            <a:r>
              <a:rPr lang="en-US" sz="1400" dirty="0"/>
              <a:t>Sheri Sobrato</a:t>
            </a:r>
          </a:p>
          <a:p>
            <a:pPr lvl="1">
              <a:lnSpc>
                <a:spcPct val="110000"/>
              </a:lnSpc>
            </a:pPr>
            <a:r>
              <a:rPr lang="en-US" sz="1400" dirty="0"/>
              <a:t>501(c)3 Non-Profit, funded by donations</a:t>
            </a:r>
          </a:p>
          <a:p>
            <a:pPr lvl="1">
              <a:lnSpc>
                <a:spcPct val="110000"/>
              </a:lnSpc>
            </a:pPr>
            <a:r>
              <a:rPr lang="en-US" sz="1400" dirty="0"/>
              <a:t>Founded 2012, Based in LA, California</a:t>
            </a:r>
          </a:p>
        </p:txBody>
      </p:sp>
      <p:sp>
        <p:nvSpPr>
          <p:cNvPr id="16" name="TextBox 15">
            <a:extLst>
              <a:ext uri="{FF2B5EF4-FFF2-40B4-BE49-F238E27FC236}">
                <a16:creationId xmlns:a16="http://schemas.microsoft.com/office/drawing/2014/main" id="{D778B194-10AB-7143-6713-DA87BD75E2E1}"/>
              </a:ext>
            </a:extLst>
          </p:cNvPr>
          <p:cNvSpPr txBox="1"/>
          <p:nvPr/>
        </p:nvSpPr>
        <p:spPr>
          <a:xfrm>
            <a:off x="7262628" y="2264506"/>
            <a:ext cx="4111033" cy="784895"/>
          </a:xfrm>
          <a:prstGeom prst="rect">
            <a:avLst/>
          </a:prstGeom>
          <a:noFill/>
        </p:spPr>
        <p:txBody>
          <a:bodyPr wrap="square">
            <a:spAutoFit/>
          </a:bodyPr>
          <a:lstStyle/>
          <a:p>
            <a:pPr lvl="1">
              <a:lnSpc>
                <a:spcPct val="110000"/>
              </a:lnSpc>
              <a:buClrTx/>
            </a:pPr>
            <a:r>
              <a:rPr lang="tr-TR" sz="1400" b="1" dirty="0">
                <a:solidFill>
                  <a:srgbClr val="7030A0"/>
                </a:solidFill>
              </a:rPr>
              <a:t>Kurucu</a:t>
            </a:r>
            <a:r>
              <a:rPr lang="en-US" sz="1400" b="1" dirty="0">
                <a:solidFill>
                  <a:srgbClr val="7030A0"/>
                </a:solidFill>
              </a:rPr>
              <a:t>: </a:t>
            </a:r>
            <a:r>
              <a:rPr lang="en-US" sz="1400" dirty="0">
                <a:solidFill>
                  <a:srgbClr val="7030A0"/>
                </a:solidFill>
              </a:rPr>
              <a:t>Sheri Sobrato</a:t>
            </a:r>
          </a:p>
          <a:p>
            <a:pPr lvl="1">
              <a:lnSpc>
                <a:spcPct val="110000"/>
              </a:lnSpc>
              <a:buClrTx/>
            </a:pPr>
            <a:r>
              <a:rPr lang="tr-TR" sz="1400" dirty="0">
                <a:solidFill>
                  <a:srgbClr val="7030A0"/>
                </a:solidFill>
              </a:rPr>
              <a:t>Kar amacı gütmeyen kuruluş</a:t>
            </a:r>
            <a:r>
              <a:rPr lang="en-US" sz="1400" dirty="0">
                <a:solidFill>
                  <a:srgbClr val="7030A0"/>
                </a:solidFill>
              </a:rPr>
              <a:t>, </a:t>
            </a:r>
            <a:r>
              <a:rPr lang="tr-TR" sz="1400" dirty="0">
                <a:solidFill>
                  <a:srgbClr val="7030A0"/>
                </a:solidFill>
              </a:rPr>
              <a:t>bağışlarla fonlanır</a:t>
            </a:r>
            <a:endParaRPr lang="en-US" sz="1400" dirty="0">
              <a:solidFill>
                <a:srgbClr val="7030A0"/>
              </a:solidFill>
            </a:endParaRPr>
          </a:p>
          <a:p>
            <a:pPr lvl="1">
              <a:lnSpc>
                <a:spcPct val="110000"/>
              </a:lnSpc>
              <a:buClrTx/>
            </a:pPr>
            <a:r>
              <a:rPr lang="en-US" sz="1400" dirty="0">
                <a:solidFill>
                  <a:srgbClr val="7030A0"/>
                </a:solidFill>
              </a:rPr>
              <a:t>2012</a:t>
            </a:r>
            <a:r>
              <a:rPr lang="tr-TR" sz="1400" dirty="0">
                <a:solidFill>
                  <a:srgbClr val="7030A0"/>
                </a:solidFill>
              </a:rPr>
              <a:t>’de Los Angeles</a:t>
            </a:r>
            <a:r>
              <a:rPr lang="en-US" sz="1400" dirty="0">
                <a:solidFill>
                  <a:srgbClr val="7030A0"/>
                </a:solidFill>
              </a:rPr>
              <a:t>, California</a:t>
            </a:r>
            <a:r>
              <a:rPr lang="tr-TR" sz="1400" dirty="0">
                <a:solidFill>
                  <a:srgbClr val="7030A0"/>
                </a:solidFill>
              </a:rPr>
              <a:t>’da kuruldu</a:t>
            </a:r>
            <a:endParaRPr lang="en-US" sz="1400" dirty="0">
              <a:solidFill>
                <a:srgbClr val="7030A0"/>
              </a:solidFill>
            </a:endParaRPr>
          </a:p>
        </p:txBody>
      </p:sp>
      <p:sp>
        <p:nvSpPr>
          <p:cNvPr id="19" name="TextBox 18">
            <a:extLst>
              <a:ext uri="{FF2B5EF4-FFF2-40B4-BE49-F238E27FC236}">
                <a16:creationId xmlns:a16="http://schemas.microsoft.com/office/drawing/2014/main" id="{161E4A5B-3931-2CEC-F8B1-FBDF0664DE55}"/>
              </a:ext>
            </a:extLst>
          </p:cNvPr>
          <p:cNvSpPr txBox="1"/>
          <p:nvPr/>
        </p:nvSpPr>
        <p:spPr>
          <a:xfrm>
            <a:off x="2097819" y="3684801"/>
            <a:ext cx="4902781" cy="1021883"/>
          </a:xfrm>
          <a:prstGeom prst="rect">
            <a:avLst/>
          </a:prstGeom>
          <a:noFill/>
        </p:spPr>
        <p:txBody>
          <a:bodyPr wrap="square">
            <a:spAutoFit/>
          </a:bodyPr>
          <a:lstStyle/>
          <a:p>
            <a:pPr lvl="1">
              <a:lnSpc>
                <a:spcPct val="110000"/>
              </a:lnSpc>
            </a:pPr>
            <a:r>
              <a:rPr lang="en-US" sz="1400" b="1" dirty="0"/>
              <a:t>Mission: </a:t>
            </a:r>
            <a:r>
              <a:rPr lang="en-US" sz="1400" dirty="0"/>
              <a:t>create tools and knowledge for teens to take charge of their mental and emotional wellbeing</a:t>
            </a:r>
          </a:p>
          <a:p>
            <a:pPr lvl="1">
              <a:lnSpc>
                <a:spcPct val="110000"/>
              </a:lnSpc>
            </a:pPr>
            <a:endParaRPr lang="en-US" dirty="0"/>
          </a:p>
          <a:p>
            <a:pPr lvl="1">
              <a:lnSpc>
                <a:spcPct val="110000"/>
              </a:lnSpc>
            </a:pPr>
            <a:endParaRPr lang="en-US" sz="1400" dirty="0"/>
          </a:p>
        </p:txBody>
      </p:sp>
      <p:sp>
        <p:nvSpPr>
          <p:cNvPr id="21" name="TextBox 20">
            <a:extLst>
              <a:ext uri="{FF2B5EF4-FFF2-40B4-BE49-F238E27FC236}">
                <a16:creationId xmlns:a16="http://schemas.microsoft.com/office/drawing/2014/main" id="{A2F795F4-EC2D-D9EF-4A19-084AAD708EE7}"/>
              </a:ext>
            </a:extLst>
          </p:cNvPr>
          <p:cNvSpPr txBox="1"/>
          <p:nvPr/>
        </p:nvSpPr>
        <p:spPr>
          <a:xfrm>
            <a:off x="7262628" y="3526876"/>
            <a:ext cx="3978188" cy="784895"/>
          </a:xfrm>
          <a:prstGeom prst="rect">
            <a:avLst/>
          </a:prstGeom>
          <a:noFill/>
        </p:spPr>
        <p:txBody>
          <a:bodyPr wrap="square">
            <a:spAutoFit/>
          </a:bodyPr>
          <a:lstStyle/>
          <a:p>
            <a:pPr lvl="1">
              <a:lnSpc>
                <a:spcPct val="110000"/>
              </a:lnSpc>
            </a:pPr>
            <a:r>
              <a:rPr lang="tr-TR" b="1" dirty="0">
                <a:solidFill>
                  <a:srgbClr val="7030A0"/>
                </a:solidFill>
              </a:rPr>
              <a:t>Misyon</a:t>
            </a:r>
            <a:r>
              <a:rPr lang="en-US" b="1" dirty="0">
                <a:solidFill>
                  <a:srgbClr val="7030A0"/>
                </a:solidFill>
              </a:rPr>
              <a:t>: </a:t>
            </a:r>
            <a:r>
              <a:rPr lang="tr-TR" dirty="0">
                <a:solidFill>
                  <a:srgbClr val="7030A0"/>
                </a:solidFill>
              </a:rPr>
              <a:t>Gençlerin zihinsel ve duygusal iyiliklerine liderlik etmeleri için araçlar ve bilgi oluşturmak</a:t>
            </a:r>
            <a:endParaRPr lang="en-US" dirty="0">
              <a:solidFill>
                <a:srgbClr val="7030A0"/>
              </a:solidFill>
            </a:endParaRPr>
          </a:p>
        </p:txBody>
      </p:sp>
      <p:sp>
        <p:nvSpPr>
          <p:cNvPr id="23" name="TextBox 22">
            <a:extLst>
              <a:ext uri="{FF2B5EF4-FFF2-40B4-BE49-F238E27FC236}">
                <a16:creationId xmlns:a16="http://schemas.microsoft.com/office/drawing/2014/main" id="{5C4B44AF-2ABF-D105-2AB7-18A555F64CE7}"/>
              </a:ext>
            </a:extLst>
          </p:cNvPr>
          <p:cNvSpPr txBox="1"/>
          <p:nvPr/>
        </p:nvSpPr>
        <p:spPr>
          <a:xfrm>
            <a:off x="2029973" y="4856456"/>
            <a:ext cx="5454440" cy="1495859"/>
          </a:xfrm>
          <a:prstGeom prst="rect">
            <a:avLst/>
          </a:prstGeom>
          <a:noFill/>
        </p:spPr>
        <p:txBody>
          <a:bodyPr wrap="square">
            <a:spAutoFit/>
          </a:bodyPr>
          <a:lstStyle/>
          <a:p>
            <a:pPr lvl="1">
              <a:lnSpc>
                <a:spcPct val="110000"/>
              </a:lnSpc>
            </a:pPr>
            <a:r>
              <a:rPr lang="en-US" sz="1400" b="1" dirty="0"/>
              <a:t>Products: </a:t>
            </a:r>
          </a:p>
          <a:p>
            <a:pPr marL="742950" lvl="1" indent="-285750">
              <a:lnSpc>
                <a:spcPct val="110000"/>
              </a:lnSpc>
              <a:buFont typeface="Arial" panose="020B0604020202020204" pitchFamily="34" charset="0"/>
              <a:buChar char="•"/>
            </a:pPr>
            <a:r>
              <a:rPr lang="en-US" sz="1400" dirty="0"/>
              <a:t>The Digging Deep Journal (2013)</a:t>
            </a:r>
          </a:p>
          <a:p>
            <a:pPr marL="742950" lvl="1" indent="-285750">
              <a:lnSpc>
                <a:spcPct val="110000"/>
              </a:lnSpc>
              <a:buFont typeface="Arial" panose="020B0604020202020204" pitchFamily="34" charset="0"/>
              <a:buChar char="•"/>
            </a:pPr>
            <a:r>
              <a:rPr lang="en-US" sz="1400" dirty="0"/>
              <a:t>Shadow’s Edge free mobile game (2017)</a:t>
            </a:r>
          </a:p>
          <a:p>
            <a:pPr marL="742950" lvl="1" indent="-285750">
              <a:lnSpc>
                <a:spcPct val="110000"/>
              </a:lnSpc>
              <a:buFont typeface="Arial" panose="020B0604020202020204" pitchFamily="34" charset="0"/>
              <a:buChar char="•"/>
            </a:pPr>
            <a:r>
              <a:rPr lang="en-US" sz="1400" dirty="0"/>
              <a:t>Shadows Edge Self Awareness workbook (2021)</a:t>
            </a:r>
          </a:p>
          <a:p>
            <a:pPr lvl="1">
              <a:lnSpc>
                <a:spcPct val="110000"/>
              </a:lnSpc>
            </a:pPr>
            <a:r>
              <a:rPr lang="en-US" sz="1400" dirty="0"/>
              <a:t>70’000+ downloads</a:t>
            </a:r>
          </a:p>
          <a:p>
            <a:pPr lvl="1">
              <a:lnSpc>
                <a:spcPct val="110000"/>
              </a:lnSpc>
            </a:pPr>
            <a:r>
              <a:rPr lang="en-US" sz="1400" dirty="0"/>
              <a:t>2 clinical trials, 1 psychological pilot study</a:t>
            </a:r>
          </a:p>
        </p:txBody>
      </p:sp>
    </p:spTree>
    <p:extLst>
      <p:ext uri="{BB962C8B-B14F-4D97-AF65-F5344CB8AC3E}">
        <p14:creationId xmlns:p14="http://schemas.microsoft.com/office/powerpoint/2010/main" val="3526088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7F5F-443A-B86E-F255-BE55B7D5F083}"/>
              </a:ext>
            </a:extLst>
          </p:cNvPr>
          <p:cNvSpPr>
            <a:spLocks noGrp="1"/>
          </p:cNvSpPr>
          <p:nvPr>
            <p:ph type="title"/>
          </p:nvPr>
        </p:nvSpPr>
        <p:spPr/>
        <p:txBody>
          <a:bodyPr/>
          <a:lstStyle/>
          <a:p>
            <a:r>
              <a:rPr lang="en-US" dirty="0"/>
              <a:t>Coping Strategies</a:t>
            </a:r>
          </a:p>
        </p:txBody>
      </p:sp>
      <p:pic>
        <p:nvPicPr>
          <p:cNvPr id="4" name="Picture 3">
            <a:extLst>
              <a:ext uri="{FF2B5EF4-FFF2-40B4-BE49-F238E27FC236}">
                <a16:creationId xmlns:a16="http://schemas.microsoft.com/office/drawing/2014/main" id="{39DF20BB-7F1A-BD50-5EED-C2884DEDCA39}"/>
              </a:ext>
            </a:extLst>
          </p:cNvPr>
          <p:cNvPicPr>
            <a:picLocks noChangeAspect="1"/>
          </p:cNvPicPr>
          <p:nvPr/>
        </p:nvPicPr>
        <p:blipFill>
          <a:blip r:embed="rId2"/>
          <a:stretch>
            <a:fillRect/>
          </a:stretch>
        </p:blipFill>
        <p:spPr>
          <a:xfrm>
            <a:off x="2209800" y="844137"/>
            <a:ext cx="7772400" cy="6013863"/>
          </a:xfrm>
          <a:prstGeom prst="rect">
            <a:avLst/>
          </a:prstGeom>
        </p:spPr>
      </p:pic>
    </p:spTree>
    <p:extLst>
      <p:ext uri="{BB962C8B-B14F-4D97-AF65-F5344CB8AC3E}">
        <p14:creationId xmlns:p14="http://schemas.microsoft.com/office/powerpoint/2010/main" val="3842620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B448D-6558-4A1F-0D69-172B46E602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578D0-94D3-E5F9-0D31-3DE68FF23B37}"/>
              </a:ext>
            </a:extLst>
          </p:cNvPr>
          <p:cNvSpPr>
            <a:spLocks noGrp="1"/>
          </p:cNvSpPr>
          <p:nvPr>
            <p:ph type="title"/>
          </p:nvPr>
        </p:nvSpPr>
        <p:spPr/>
        <p:txBody>
          <a:bodyPr/>
          <a:lstStyle/>
          <a:p>
            <a:r>
              <a:rPr lang="en-US" dirty="0" err="1">
                <a:solidFill>
                  <a:srgbClr val="7030A0"/>
                </a:solidFill>
              </a:rPr>
              <a:t>Başa</a:t>
            </a:r>
            <a:r>
              <a:rPr lang="en-US" dirty="0">
                <a:solidFill>
                  <a:srgbClr val="7030A0"/>
                </a:solidFill>
              </a:rPr>
              <a:t> </a:t>
            </a:r>
            <a:r>
              <a:rPr lang="en-US" dirty="0" err="1">
                <a:solidFill>
                  <a:srgbClr val="7030A0"/>
                </a:solidFill>
              </a:rPr>
              <a:t>Çıkma</a:t>
            </a:r>
            <a:r>
              <a:rPr lang="en-US" dirty="0">
                <a:solidFill>
                  <a:srgbClr val="7030A0"/>
                </a:solidFill>
              </a:rPr>
              <a:t> </a:t>
            </a:r>
            <a:r>
              <a:rPr lang="en-US" dirty="0" err="1">
                <a:solidFill>
                  <a:srgbClr val="7030A0"/>
                </a:solidFill>
              </a:rPr>
              <a:t>Stratejileri</a:t>
            </a:r>
            <a:endParaRPr lang="en-US" dirty="0">
              <a:solidFill>
                <a:srgbClr val="7030A0"/>
              </a:solidFill>
            </a:endParaRPr>
          </a:p>
        </p:txBody>
      </p:sp>
      <p:pic>
        <p:nvPicPr>
          <p:cNvPr id="5" name="Picture 4">
            <a:extLst>
              <a:ext uri="{FF2B5EF4-FFF2-40B4-BE49-F238E27FC236}">
                <a16:creationId xmlns:a16="http://schemas.microsoft.com/office/drawing/2014/main" id="{7E9C6079-AEB7-4961-5684-7F5BDD11F2C3}"/>
              </a:ext>
            </a:extLst>
          </p:cNvPr>
          <p:cNvPicPr>
            <a:picLocks noChangeAspect="1"/>
          </p:cNvPicPr>
          <p:nvPr/>
        </p:nvPicPr>
        <p:blipFill>
          <a:blip r:embed="rId3"/>
          <a:stretch>
            <a:fillRect/>
          </a:stretch>
        </p:blipFill>
        <p:spPr>
          <a:xfrm>
            <a:off x="2310063" y="1104116"/>
            <a:ext cx="6950242" cy="5908088"/>
          </a:xfrm>
          <a:prstGeom prst="rect">
            <a:avLst/>
          </a:prstGeom>
        </p:spPr>
      </p:pic>
      <p:sp>
        <p:nvSpPr>
          <p:cNvPr id="7" name="TextBox 6">
            <a:extLst>
              <a:ext uri="{FF2B5EF4-FFF2-40B4-BE49-F238E27FC236}">
                <a16:creationId xmlns:a16="http://schemas.microsoft.com/office/drawing/2014/main" id="{26519848-FC9C-D23C-1EA4-7372357E20DA}"/>
              </a:ext>
            </a:extLst>
          </p:cNvPr>
          <p:cNvSpPr txBox="1"/>
          <p:nvPr/>
        </p:nvSpPr>
        <p:spPr>
          <a:xfrm>
            <a:off x="6340642" y="5287056"/>
            <a:ext cx="6096000" cy="338554"/>
          </a:xfrm>
          <a:prstGeom prst="rect">
            <a:avLst/>
          </a:prstGeom>
          <a:solidFill>
            <a:schemeClr val="bg1"/>
          </a:solidFill>
        </p:spPr>
        <p:txBody>
          <a:bodyPr wrap="square">
            <a:spAutoFit/>
          </a:bodyPr>
          <a:lstStyle/>
          <a:p>
            <a:r>
              <a:rPr lang="en-US" sz="1600" dirty="0">
                <a:latin typeface="Comic Sans MS" panose="030F0902030302020204" pitchFamily="66" charset="0"/>
              </a:rPr>
              <a:t>Bunun </a:t>
            </a:r>
            <a:r>
              <a:rPr lang="en-US" sz="1600" dirty="0" err="1">
                <a:latin typeface="Comic Sans MS" panose="030F0902030302020204" pitchFamily="66" charset="0"/>
              </a:rPr>
              <a:t>yerine</a:t>
            </a:r>
            <a:r>
              <a:rPr lang="en-US" sz="1600" dirty="0">
                <a:latin typeface="Comic Sans MS" panose="030F0902030302020204" pitchFamily="66" charset="0"/>
              </a:rPr>
              <a:t> </a:t>
            </a:r>
            <a:r>
              <a:rPr lang="en-US" sz="1600" dirty="0" err="1">
                <a:latin typeface="Comic Sans MS" panose="030F0902030302020204" pitchFamily="66" charset="0"/>
              </a:rPr>
              <a:t>şunu</a:t>
            </a:r>
            <a:r>
              <a:rPr lang="en-US" sz="1600" dirty="0">
                <a:latin typeface="Comic Sans MS" panose="030F0902030302020204" pitchFamily="66" charset="0"/>
              </a:rPr>
              <a:t> </a:t>
            </a:r>
            <a:r>
              <a:rPr lang="en-US" sz="1600" dirty="0" err="1">
                <a:latin typeface="Comic Sans MS" panose="030F0902030302020204" pitchFamily="66" charset="0"/>
              </a:rPr>
              <a:t>deneyeceğim</a:t>
            </a:r>
            <a:r>
              <a:rPr lang="en-US" sz="1600" dirty="0">
                <a:latin typeface="Comic Sans MS" panose="030F0902030302020204" pitchFamily="66" charset="0"/>
              </a:rPr>
              <a:t>.</a:t>
            </a:r>
          </a:p>
        </p:txBody>
      </p:sp>
    </p:spTree>
    <p:extLst>
      <p:ext uri="{BB962C8B-B14F-4D97-AF65-F5344CB8AC3E}">
        <p14:creationId xmlns:p14="http://schemas.microsoft.com/office/powerpoint/2010/main" val="2214946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0FF3-41DD-696B-99EC-4F14C8498C2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61BC54E-636F-9A65-0CCD-2C41527AEE72}"/>
              </a:ext>
            </a:extLst>
          </p:cNvPr>
          <p:cNvSpPr>
            <a:spLocks noGrp="1"/>
          </p:cNvSpPr>
          <p:nvPr>
            <p:ph type="title"/>
          </p:nvPr>
        </p:nvSpPr>
        <p:spPr/>
        <p:txBody>
          <a:bodyPr>
            <a:normAutofit/>
          </a:bodyPr>
          <a:lstStyle/>
          <a:p>
            <a:r>
              <a:rPr lang="en-US" sz="4000" dirty="0"/>
              <a:t>Workshop 3 – Disillusionment - Activity 3</a:t>
            </a:r>
          </a:p>
        </p:txBody>
      </p:sp>
      <p:pic>
        <p:nvPicPr>
          <p:cNvPr id="4" name="Picture 3">
            <a:extLst>
              <a:ext uri="{FF2B5EF4-FFF2-40B4-BE49-F238E27FC236}">
                <a16:creationId xmlns:a16="http://schemas.microsoft.com/office/drawing/2014/main" id="{5E41357E-B32E-4B90-F24A-9C4805C54F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311" y="1357489"/>
            <a:ext cx="799357" cy="1735667"/>
          </a:xfrm>
          <a:prstGeom prst="rect">
            <a:avLst/>
          </a:prstGeom>
        </p:spPr>
      </p:pic>
      <p:pic>
        <p:nvPicPr>
          <p:cNvPr id="3" name="Picture 2" descr="A diagram of a triangle&#10;&#10;Description automatically generated">
            <a:extLst>
              <a:ext uri="{FF2B5EF4-FFF2-40B4-BE49-F238E27FC236}">
                <a16:creationId xmlns:a16="http://schemas.microsoft.com/office/drawing/2014/main" id="{4D247641-67C8-BA32-7A40-CD3D0037707F}"/>
              </a:ext>
            </a:extLst>
          </p:cNvPr>
          <p:cNvPicPr>
            <a:picLocks noChangeAspect="1"/>
          </p:cNvPicPr>
          <p:nvPr/>
        </p:nvPicPr>
        <p:blipFill>
          <a:blip r:embed="rId4"/>
          <a:stretch>
            <a:fillRect/>
          </a:stretch>
        </p:blipFill>
        <p:spPr>
          <a:xfrm>
            <a:off x="1894271" y="1357489"/>
            <a:ext cx="8645391" cy="5343943"/>
          </a:xfrm>
          <a:prstGeom prst="rect">
            <a:avLst/>
          </a:prstGeom>
        </p:spPr>
      </p:pic>
    </p:spTree>
    <p:extLst>
      <p:ext uri="{BB962C8B-B14F-4D97-AF65-F5344CB8AC3E}">
        <p14:creationId xmlns:p14="http://schemas.microsoft.com/office/powerpoint/2010/main" val="3980496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25006-6C61-8E9A-2B2A-658D935B0012}"/>
              </a:ext>
            </a:extLst>
          </p:cNvPr>
          <p:cNvSpPr>
            <a:spLocks noGrp="1"/>
          </p:cNvSpPr>
          <p:nvPr>
            <p:ph type="title"/>
          </p:nvPr>
        </p:nvSpPr>
        <p:spPr/>
        <p:txBody>
          <a:bodyPr>
            <a:normAutofit fontScale="90000"/>
          </a:bodyPr>
          <a:lstStyle/>
          <a:p>
            <a:r>
              <a:rPr lang="en-US" dirty="0" err="1">
                <a:solidFill>
                  <a:srgbClr val="7030A0"/>
                </a:solidFill>
                <a:effectLst/>
                <a:latin typeface="Helvetica" pitchFamily="2" charset="0"/>
              </a:rPr>
              <a:t>Düşünceler</a:t>
            </a:r>
            <a:r>
              <a:rPr lang="en-US" dirty="0">
                <a:solidFill>
                  <a:srgbClr val="7030A0"/>
                </a:solidFill>
                <a:effectLst/>
                <a:latin typeface="Helvetica" pitchFamily="2" charset="0"/>
              </a:rPr>
              <a:t>, </a:t>
            </a:r>
            <a:r>
              <a:rPr lang="en-US" dirty="0" err="1">
                <a:solidFill>
                  <a:srgbClr val="7030A0"/>
                </a:solidFill>
                <a:effectLst/>
                <a:latin typeface="Helvetica" pitchFamily="2" charset="0"/>
              </a:rPr>
              <a:t>Duygular</a:t>
            </a:r>
            <a:r>
              <a:rPr lang="en-US" dirty="0">
                <a:solidFill>
                  <a:srgbClr val="7030A0"/>
                </a:solidFill>
                <a:effectLst/>
                <a:latin typeface="Helvetica" pitchFamily="2" charset="0"/>
              </a:rPr>
              <a:t>, </a:t>
            </a:r>
            <a:r>
              <a:rPr lang="en-US" dirty="0" err="1">
                <a:solidFill>
                  <a:srgbClr val="7030A0"/>
                </a:solidFill>
                <a:effectLst/>
                <a:latin typeface="Helvetica" pitchFamily="2" charset="0"/>
              </a:rPr>
              <a:t>Eylemler</a:t>
            </a:r>
            <a:br>
              <a:rPr lang="en-US" dirty="0">
                <a:effectLst/>
                <a:latin typeface="Helvetica" pitchFamily="2" charset="0"/>
              </a:rPr>
            </a:br>
            <a:r>
              <a:rPr lang="en-US" sz="2700" dirty="0"/>
              <a:t>Workshop 3 – Disillusionment - Activity 3</a:t>
            </a:r>
          </a:p>
        </p:txBody>
      </p:sp>
      <p:pic>
        <p:nvPicPr>
          <p:cNvPr id="2" name="Picture 1">
            <a:extLst>
              <a:ext uri="{FF2B5EF4-FFF2-40B4-BE49-F238E27FC236}">
                <a16:creationId xmlns:a16="http://schemas.microsoft.com/office/drawing/2014/main" id="{BBBF31F7-C61A-199A-6CD9-D5AFAB721F50}"/>
              </a:ext>
            </a:extLst>
          </p:cNvPr>
          <p:cNvPicPr>
            <a:picLocks noChangeAspect="1"/>
          </p:cNvPicPr>
          <p:nvPr/>
        </p:nvPicPr>
        <p:blipFill>
          <a:blip r:embed="rId3"/>
          <a:stretch>
            <a:fillRect/>
          </a:stretch>
        </p:blipFill>
        <p:spPr>
          <a:xfrm>
            <a:off x="2209800" y="1247757"/>
            <a:ext cx="7772400" cy="4994664"/>
          </a:xfrm>
          <a:prstGeom prst="rect">
            <a:avLst/>
          </a:prstGeom>
        </p:spPr>
      </p:pic>
      <p:pic>
        <p:nvPicPr>
          <p:cNvPr id="4" name="Picture 3">
            <a:extLst>
              <a:ext uri="{FF2B5EF4-FFF2-40B4-BE49-F238E27FC236}">
                <a16:creationId xmlns:a16="http://schemas.microsoft.com/office/drawing/2014/main" id="{121B52D3-B5AE-8177-04CF-2BAF4AB56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311" y="1357489"/>
            <a:ext cx="799357" cy="1735667"/>
          </a:xfrm>
          <a:prstGeom prst="rect">
            <a:avLst/>
          </a:prstGeom>
        </p:spPr>
      </p:pic>
    </p:spTree>
    <p:extLst>
      <p:ext uri="{BB962C8B-B14F-4D97-AF65-F5344CB8AC3E}">
        <p14:creationId xmlns:p14="http://schemas.microsoft.com/office/powerpoint/2010/main" val="2636177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91EB-042B-F53A-5D50-803BCF2FD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3CE20-9698-01C0-0FF7-A99DDE34E614}"/>
              </a:ext>
            </a:extLst>
          </p:cNvPr>
          <p:cNvSpPr>
            <a:spLocks noGrp="1"/>
          </p:cNvSpPr>
          <p:nvPr>
            <p:ph type="title"/>
          </p:nvPr>
        </p:nvSpPr>
        <p:spPr/>
        <p:txBody>
          <a:bodyPr>
            <a:normAutofit fontScale="90000"/>
          </a:bodyPr>
          <a:lstStyle/>
          <a:p>
            <a:r>
              <a:rPr lang="en-US" dirty="0"/>
              <a:t>Don’t look now, but your future self is judging you</a:t>
            </a:r>
          </a:p>
        </p:txBody>
      </p:sp>
      <p:pic>
        <p:nvPicPr>
          <p:cNvPr id="3" name="Picture 2" descr="A cartoon of a person standing on a bench&#10;&#10;Description automatically generated">
            <a:extLst>
              <a:ext uri="{FF2B5EF4-FFF2-40B4-BE49-F238E27FC236}">
                <a16:creationId xmlns:a16="http://schemas.microsoft.com/office/drawing/2014/main" id="{24F71A48-8561-7B5C-17EA-1290B9249035}"/>
              </a:ext>
            </a:extLst>
          </p:cNvPr>
          <p:cNvPicPr>
            <a:picLocks noChangeAspect="1"/>
          </p:cNvPicPr>
          <p:nvPr/>
        </p:nvPicPr>
        <p:blipFill>
          <a:blip r:embed="rId3"/>
          <a:stretch>
            <a:fillRect/>
          </a:stretch>
        </p:blipFill>
        <p:spPr>
          <a:xfrm>
            <a:off x="2421606" y="1230745"/>
            <a:ext cx="6369468" cy="5369297"/>
          </a:xfrm>
          <a:prstGeom prst="rect">
            <a:avLst/>
          </a:prstGeom>
        </p:spPr>
      </p:pic>
    </p:spTree>
    <p:extLst>
      <p:ext uri="{BB962C8B-B14F-4D97-AF65-F5344CB8AC3E}">
        <p14:creationId xmlns:p14="http://schemas.microsoft.com/office/powerpoint/2010/main" val="8089966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1EF85-4AA7-9346-2D06-6F7567D04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4F78A-B17E-1959-C34E-77F25E270349}"/>
              </a:ext>
            </a:extLst>
          </p:cNvPr>
          <p:cNvSpPr>
            <a:spLocks noGrp="1"/>
          </p:cNvSpPr>
          <p:nvPr>
            <p:ph type="title"/>
          </p:nvPr>
        </p:nvSpPr>
        <p:spPr/>
        <p:txBody>
          <a:bodyPr>
            <a:normAutofit fontScale="90000"/>
          </a:bodyPr>
          <a:lstStyle/>
          <a:p>
            <a:r>
              <a:rPr lang="en-US" dirty="0" err="1">
                <a:solidFill>
                  <a:srgbClr val="7030A0"/>
                </a:solidFill>
              </a:rPr>
              <a:t>Şimdi</a:t>
            </a:r>
            <a:r>
              <a:rPr lang="en-US" dirty="0">
                <a:solidFill>
                  <a:srgbClr val="7030A0"/>
                </a:solidFill>
              </a:rPr>
              <a:t> </a:t>
            </a:r>
            <a:r>
              <a:rPr lang="en-US" dirty="0" err="1">
                <a:solidFill>
                  <a:srgbClr val="7030A0"/>
                </a:solidFill>
              </a:rPr>
              <a:t>Bakmayın</a:t>
            </a:r>
            <a:r>
              <a:rPr lang="en-US" dirty="0">
                <a:solidFill>
                  <a:srgbClr val="7030A0"/>
                </a:solidFill>
              </a:rPr>
              <a:t> Ama </a:t>
            </a:r>
            <a:r>
              <a:rPr lang="en-US" dirty="0" err="1">
                <a:solidFill>
                  <a:srgbClr val="7030A0"/>
                </a:solidFill>
              </a:rPr>
              <a:t>Gelecekteki</a:t>
            </a:r>
            <a:br>
              <a:rPr lang="en-US" dirty="0">
                <a:solidFill>
                  <a:srgbClr val="7030A0"/>
                </a:solidFill>
              </a:rPr>
            </a:br>
            <a:r>
              <a:rPr lang="en-US" dirty="0" err="1">
                <a:solidFill>
                  <a:srgbClr val="7030A0"/>
                </a:solidFill>
              </a:rPr>
              <a:t>Benliğiniz</a:t>
            </a:r>
            <a:r>
              <a:rPr lang="en-US" dirty="0">
                <a:solidFill>
                  <a:srgbClr val="7030A0"/>
                </a:solidFill>
              </a:rPr>
              <a:t> </a:t>
            </a:r>
            <a:r>
              <a:rPr lang="en-US" dirty="0" err="1">
                <a:solidFill>
                  <a:srgbClr val="7030A0"/>
                </a:solidFill>
              </a:rPr>
              <a:t>Sizi</a:t>
            </a:r>
            <a:r>
              <a:rPr lang="en-US" dirty="0">
                <a:solidFill>
                  <a:srgbClr val="7030A0"/>
                </a:solidFill>
              </a:rPr>
              <a:t> </a:t>
            </a:r>
            <a:r>
              <a:rPr lang="en-US" dirty="0" err="1">
                <a:solidFill>
                  <a:srgbClr val="7030A0"/>
                </a:solidFill>
              </a:rPr>
              <a:t>Yargılıyor</a:t>
            </a:r>
            <a:endParaRPr lang="en-US" dirty="0">
              <a:solidFill>
                <a:srgbClr val="7030A0"/>
              </a:solidFill>
            </a:endParaRPr>
          </a:p>
        </p:txBody>
      </p:sp>
      <p:pic>
        <p:nvPicPr>
          <p:cNvPr id="4" name="Picture 3">
            <a:extLst>
              <a:ext uri="{FF2B5EF4-FFF2-40B4-BE49-F238E27FC236}">
                <a16:creationId xmlns:a16="http://schemas.microsoft.com/office/drawing/2014/main" id="{0537FD04-022D-04A5-8FDF-248F00B164E0}"/>
              </a:ext>
            </a:extLst>
          </p:cNvPr>
          <p:cNvPicPr>
            <a:picLocks noChangeAspect="1"/>
          </p:cNvPicPr>
          <p:nvPr/>
        </p:nvPicPr>
        <p:blipFill>
          <a:blip r:embed="rId3"/>
          <a:stretch>
            <a:fillRect/>
          </a:stretch>
        </p:blipFill>
        <p:spPr>
          <a:xfrm>
            <a:off x="2727157" y="1717021"/>
            <a:ext cx="5971674" cy="4883021"/>
          </a:xfrm>
          <a:prstGeom prst="rect">
            <a:avLst/>
          </a:prstGeom>
        </p:spPr>
      </p:pic>
    </p:spTree>
    <p:extLst>
      <p:ext uri="{BB962C8B-B14F-4D97-AF65-F5344CB8AC3E}">
        <p14:creationId xmlns:p14="http://schemas.microsoft.com/office/powerpoint/2010/main" val="2084973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BC162-DFE8-D26D-A7FA-2386C43F8D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B20779-11D1-E796-DF29-A76600BB6703}"/>
              </a:ext>
            </a:extLst>
          </p:cNvPr>
          <p:cNvSpPr>
            <a:spLocks noGrp="1"/>
          </p:cNvSpPr>
          <p:nvPr>
            <p:ph type="title"/>
          </p:nvPr>
        </p:nvSpPr>
        <p:spPr/>
        <p:txBody>
          <a:bodyPr>
            <a:normAutofit/>
          </a:bodyPr>
          <a:lstStyle/>
          <a:p>
            <a:r>
              <a:rPr lang="en-US" sz="4000" dirty="0"/>
              <a:t>Workshop 4 – Discovery - Activity 2</a:t>
            </a:r>
          </a:p>
        </p:txBody>
      </p:sp>
      <p:pic>
        <p:nvPicPr>
          <p:cNvPr id="4" name="Picture 3">
            <a:extLst>
              <a:ext uri="{FF2B5EF4-FFF2-40B4-BE49-F238E27FC236}">
                <a16:creationId xmlns:a16="http://schemas.microsoft.com/office/drawing/2014/main" id="{4D4899BD-D5D1-4482-A625-2F5AAA01EA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571" y="1202380"/>
            <a:ext cx="995851" cy="1405523"/>
          </a:xfrm>
          <a:prstGeom prst="rect">
            <a:avLst/>
          </a:prstGeom>
        </p:spPr>
      </p:pic>
      <p:pic>
        <p:nvPicPr>
          <p:cNvPr id="5" name="Picture 4">
            <a:extLst>
              <a:ext uri="{FF2B5EF4-FFF2-40B4-BE49-F238E27FC236}">
                <a16:creationId xmlns:a16="http://schemas.microsoft.com/office/drawing/2014/main" id="{2BF34661-FE2F-30A5-CEB4-ECD5E474B95F}"/>
              </a:ext>
            </a:extLst>
          </p:cNvPr>
          <p:cNvPicPr>
            <a:picLocks noChangeAspect="1"/>
          </p:cNvPicPr>
          <p:nvPr/>
        </p:nvPicPr>
        <p:blipFill>
          <a:blip r:embed="rId4"/>
          <a:stretch>
            <a:fillRect/>
          </a:stretch>
        </p:blipFill>
        <p:spPr>
          <a:xfrm>
            <a:off x="3289300" y="1231900"/>
            <a:ext cx="7025774" cy="5499814"/>
          </a:xfrm>
          <a:prstGeom prst="rect">
            <a:avLst/>
          </a:prstGeom>
        </p:spPr>
      </p:pic>
    </p:spTree>
    <p:extLst>
      <p:ext uri="{BB962C8B-B14F-4D97-AF65-F5344CB8AC3E}">
        <p14:creationId xmlns:p14="http://schemas.microsoft.com/office/powerpoint/2010/main" val="51907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AAE62-BF06-0B58-406B-D6A1114A097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E0C8E4C-73B0-0828-5ABC-17C1DF03D3A7}"/>
              </a:ext>
            </a:extLst>
          </p:cNvPr>
          <p:cNvSpPr>
            <a:spLocks noGrp="1"/>
          </p:cNvSpPr>
          <p:nvPr>
            <p:ph type="title"/>
          </p:nvPr>
        </p:nvSpPr>
        <p:spPr/>
        <p:txBody>
          <a:bodyPr>
            <a:normAutofit fontScale="90000"/>
          </a:bodyPr>
          <a:lstStyle/>
          <a:p>
            <a:r>
              <a:rPr lang="en-US" dirty="0" err="1">
                <a:solidFill>
                  <a:srgbClr val="7030A0"/>
                </a:solidFill>
              </a:rPr>
              <a:t>Büyüme</a:t>
            </a:r>
            <a:r>
              <a:rPr lang="en-US" dirty="0">
                <a:solidFill>
                  <a:srgbClr val="7030A0"/>
                </a:solidFill>
              </a:rPr>
              <a:t> </a:t>
            </a:r>
            <a:r>
              <a:rPr lang="en-US" dirty="0" err="1">
                <a:solidFill>
                  <a:srgbClr val="7030A0"/>
                </a:solidFill>
              </a:rPr>
              <a:t>zihniyeti</a:t>
            </a:r>
            <a:r>
              <a:rPr lang="en-US" dirty="0">
                <a:solidFill>
                  <a:srgbClr val="7030A0"/>
                </a:solidFill>
              </a:rPr>
              <a:t> </a:t>
            </a:r>
            <a:br>
              <a:rPr lang="en-US" dirty="0">
                <a:solidFill>
                  <a:srgbClr val="7030A0"/>
                </a:solidFill>
              </a:rPr>
            </a:br>
            <a:r>
              <a:rPr lang="en-US" sz="2700" dirty="0"/>
              <a:t>Workshop 4 – Discovery - Activity 2</a:t>
            </a:r>
          </a:p>
        </p:txBody>
      </p:sp>
      <p:pic>
        <p:nvPicPr>
          <p:cNvPr id="2" name="Picture 1">
            <a:extLst>
              <a:ext uri="{FF2B5EF4-FFF2-40B4-BE49-F238E27FC236}">
                <a16:creationId xmlns:a16="http://schemas.microsoft.com/office/drawing/2014/main" id="{EC8D4C79-AB1E-837A-30AF-5A8DFA4F1125}"/>
              </a:ext>
            </a:extLst>
          </p:cNvPr>
          <p:cNvPicPr>
            <a:picLocks noChangeAspect="1"/>
          </p:cNvPicPr>
          <p:nvPr/>
        </p:nvPicPr>
        <p:blipFill>
          <a:blip r:embed="rId3"/>
          <a:stretch>
            <a:fillRect/>
          </a:stretch>
        </p:blipFill>
        <p:spPr>
          <a:xfrm>
            <a:off x="3115733" y="1202380"/>
            <a:ext cx="6832600" cy="5655620"/>
          </a:xfrm>
          <a:prstGeom prst="rect">
            <a:avLst/>
          </a:prstGeom>
        </p:spPr>
      </p:pic>
      <p:pic>
        <p:nvPicPr>
          <p:cNvPr id="4" name="Picture 3">
            <a:extLst>
              <a:ext uri="{FF2B5EF4-FFF2-40B4-BE49-F238E27FC236}">
                <a16:creationId xmlns:a16="http://schemas.microsoft.com/office/drawing/2014/main" id="{EE36CD1F-D500-9B0B-7CEB-860603B9A9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571" y="1202380"/>
            <a:ext cx="995851" cy="1405523"/>
          </a:xfrm>
          <a:prstGeom prst="rect">
            <a:avLst/>
          </a:prstGeom>
        </p:spPr>
      </p:pic>
    </p:spTree>
    <p:extLst>
      <p:ext uri="{BB962C8B-B14F-4D97-AF65-F5344CB8AC3E}">
        <p14:creationId xmlns:p14="http://schemas.microsoft.com/office/powerpoint/2010/main" val="74921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03074-CEE6-A608-DD35-306BF582A1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4A8A5-A0EE-4369-5C2C-67817230725B}"/>
              </a:ext>
            </a:extLst>
          </p:cNvPr>
          <p:cNvSpPr>
            <a:spLocks noGrp="1"/>
          </p:cNvSpPr>
          <p:nvPr>
            <p:ph type="title"/>
          </p:nvPr>
        </p:nvSpPr>
        <p:spPr/>
        <p:txBody>
          <a:bodyPr/>
          <a:lstStyle/>
          <a:p>
            <a:r>
              <a:rPr lang="en-US" dirty="0"/>
              <a:t>Sample Feedback</a:t>
            </a:r>
          </a:p>
        </p:txBody>
      </p:sp>
      <p:sp>
        <p:nvSpPr>
          <p:cNvPr id="3" name="Text Placeholder 2">
            <a:extLst>
              <a:ext uri="{FF2B5EF4-FFF2-40B4-BE49-F238E27FC236}">
                <a16:creationId xmlns:a16="http://schemas.microsoft.com/office/drawing/2014/main" id="{0655E2F0-A591-A9C2-7926-9DFCEB37D0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9800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35CE0D-F0DA-F2A4-0D99-15066826B78E}"/>
              </a:ext>
            </a:extLst>
          </p:cNvPr>
          <p:cNvSpPr>
            <a:spLocks noGrp="1"/>
          </p:cNvSpPr>
          <p:nvPr>
            <p:ph type="title"/>
          </p:nvPr>
        </p:nvSpPr>
        <p:spPr/>
        <p:txBody>
          <a:bodyPr>
            <a:normAutofit fontScale="90000"/>
          </a:bodyPr>
          <a:lstStyle/>
          <a:p>
            <a:br>
              <a:rPr lang="tr-TR" dirty="0">
                <a:solidFill>
                  <a:srgbClr val="7030A0"/>
                </a:solidFill>
              </a:rPr>
            </a:br>
            <a:r>
              <a:rPr kumimoji="0" lang="en-US" sz="2700" b="1" i="0" u="none" strike="noStrike" kern="1200" cap="none" spc="0" normalizeH="0" baseline="0" noProof="0" dirty="0">
                <a:ln>
                  <a:noFill/>
                </a:ln>
                <a:solidFill>
                  <a:srgbClr val="F7941D"/>
                </a:solidFill>
                <a:effectLst/>
                <a:uLnTx/>
                <a:uFillTx/>
                <a:latin typeface="Open Sans" panose="020B0606030504020204" pitchFamily="34" charset="0"/>
                <a:ea typeface="Open Sans" panose="020B0606030504020204" pitchFamily="34" charset="0"/>
                <a:cs typeface="Open Sans" panose="020B0606030504020204" pitchFamily="34" charset="0"/>
              </a:rPr>
              <a:t>Workshop 1 – Activity 3 </a:t>
            </a:r>
            <a:br>
              <a:rPr kumimoji="0" lang="tr-TR" sz="2700" b="1" i="0" u="none" strike="noStrike" kern="1200" cap="none" spc="0" normalizeH="0" baseline="0" noProof="0" dirty="0">
                <a:ln>
                  <a:noFill/>
                </a:ln>
                <a:solidFill>
                  <a:srgbClr val="F7941D"/>
                </a:solidFill>
                <a:effectLst/>
                <a:uLnTx/>
                <a:uFillTx/>
                <a:latin typeface="Open Sans" panose="020B0606030504020204" pitchFamily="34" charset="0"/>
                <a:ea typeface="Open Sans" panose="020B0606030504020204" pitchFamily="34" charset="0"/>
                <a:cs typeface="Open Sans" panose="020B0606030504020204" pitchFamily="34" charset="0"/>
              </a:rPr>
            </a:br>
            <a:r>
              <a:rPr lang="tr-TR" dirty="0">
                <a:solidFill>
                  <a:srgbClr val="7030A0"/>
                </a:solidFill>
              </a:rPr>
              <a:t>Giriş </a:t>
            </a:r>
            <a:r>
              <a:rPr lang="tr-TR" dirty="0" err="1">
                <a:solidFill>
                  <a:srgbClr val="7030A0"/>
                </a:solidFill>
              </a:rPr>
              <a:t>yapin</a:t>
            </a:r>
            <a:r>
              <a:rPr lang="tr-TR" dirty="0">
                <a:solidFill>
                  <a:srgbClr val="7030A0"/>
                </a:solidFill>
              </a:rPr>
              <a:t> – p4</a:t>
            </a:r>
            <a:br>
              <a:rPr lang="tr-TR" dirty="0">
                <a:solidFill>
                  <a:srgbClr val="7030A0"/>
                </a:solidFill>
              </a:rPr>
            </a:br>
            <a:endParaRPr lang="tr-TR" dirty="0"/>
          </a:p>
        </p:txBody>
      </p:sp>
      <p:pic>
        <p:nvPicPr>
          <p:cNvPr id="5" name="Picture 4">
            <a:extLst>
              <a:ext uri="{FF2B5EF4-FFF2-40B4-BE49-F238E27FC236}">
                <a16:creationId xmlns:a16="http://schemas.microsoft.com/office/drawing/2014/main" id="{D5EDB129-A154-7A41-657F-00DE7511708D}"/>
              </a:ext>
            </a:extLst>
          </p:cNvPr>
          <p:cNvPicPr>
            <a:picLocks noChangeAspect="1"/>
          </p:cNvPicPr>
          <p:nvPr/>
        </p:nvPicPr>
        <p:blipFill>
          <a:blip r:embed="rId2"/>
          <a:stretch>
            <a:fillRect/>
          </a:stretch>
        </p:blipFill>
        <p:spPr>
          <a:xfrm>
            <a:off x="2209800" y="1692053"/>
            <a:ext cx="7772400" cy="3473894"/>
          </a:xfrm>
          <a:prstGeom prst="rect">
            <a:avLst/>
          </a:prstGeom>
        </p:spPr>
      </p:pic>
    </p:spTree>
    <p:extLst>
      <p:ext uri="{BB962C8B-B14F-4D97-AF65-F5344CB8AC3E}">
        <p14:creationId xmlns:p14="http://schemas.microsoft.com/office/powerpoint/2010/main" val="2091523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7574D66-6653-E8D5-1E8A-B41A92A19AC1}"/>
              </a:ext>
            </a:extLst>
          </p:cNvPr>
          <p:cNvSpPr/>
          <p:nvPr/>
        </p:nvSpPr>
        <p:spPr>
          <a:xfrm>
            <a:off x="8886088" y="3659833"/>
            <a:ext cx="3227571" cy="1042737"/>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F65654-9610-F4AD-BD57-5BE1674270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185" y="443021"/>
            <a:ext cx="2780838" cy="1185105"/>
          </a:xfrm>
          <a:prstGeom prst="rect">
            <a:avLst/>
          </a:prstGeom>
        </p:spPr>
      </p:pic>
      <p:sp>
        <p:nvSpPr>
          <p:cNvPr id="18" name="TextBox 17">
            <a:extLst>
              <a:ext uri="{FF2B5EF4-FFF2-40B4-BE49-F238E27FC236}">
                <a16:creationId xmlns:a16="http://schemas.microsoft.com/office/drawing/2014/main" id="{77D2613D-AD0A-6F13-AC49-D79BE002E429}"/>
              </a:ext>
            </a:extLst>
          </p:cNvPr>
          <p:cNvSpPr txBox="1"/>
          <p:nvPr/>
        </p:nvSpPr>
        <p:spPr>
          <a:xfrm>
            <a:off x="1172216" y="1856166"/>
            <a:ext cx="9327658" cy="461665"/>
          </a:xfrm>
          <a:prstGeom prst="rect">
            <a:avLst/>
          </a:prstGeom>
          <a:noFill/>
        </p:spPr>
        <p:txBody>
          <a:bodyPr wrap="square">
            <a:spAutoFit/>
          </a:bodyPr>
          <a:lstStyle/>
          <a:p>
            <a:r>
              <a:rPr lang="en-US" sz="2400" b="1" dirty="0">
                <a:solidFill>
                  <a:srgbClr val="7030A0"/>
                </a:solidFill>
              </a:rPr>
              <a:t>Team</a:t>
            </a:r>
            <a:r>
              <a:rPr lang="tr-TR" sz="2400" b="1" dirty="0">
                <a:solidFill>
                  <a:srgbClr val="7030A0"/>
                </a:solidFill>
              </a:rPr>
              <a:t> / Ekip</a:t>
            </a:r>
            <a:endParaRPr lang="en-US" sz="2400" b="1" dirty="0">
              <a:solidFill>
                <a:srgbClr val="7030A0"/>
              </a:solidFill>
            </a:endParaRPr>
          </a:p>
        </p:txBody>
      </p:sp>
      <p:sp>
        <p:nvSpPr>
          <p:cNvPr id="13" name="TextBox 12">
            <a:extLst>
              <a:ext uri="{FF2B5EF4-FFF2-40B4-BE49-F238E27FC236}">
                <a16:creationId xmlns:a16="http://schemas.microsoft.com/office/drawing/2014/main" id="{8F5CCEC3-A7E5-E6AD-6CE8-E66DA0188D92}"/>
              </a:ext>
            </a:extLst>
          </p:cNvPr>
          <p:cNvSpPr txBox="1"/>
          <p:nvPr/>
        </p:nvSpPr>
        <p:spPr>
          <a:xfrm>
            <a:off x="3696767" y="4995780"/>
            <a:ext cx="2010229" cy="1600438"/>
          </a:xfrm>
          <a:prstGeom prst="rect">
            <a:avLst/>
          </a:prstGeom>
          <a:noFill/>
        </p:spPr>
        <p:txBody>
          <a:bodyPr wrap="square" rtlCol="0">
            <a:spAutoFit/>
          </a:bodyPr>
          <a:lstStyle/>
          <a:p>
            <a:r>
              <a:rPr lang="en-CH" b="1" dirty="0"/>
              <a:t>Kevyn Eva Norton</a:t>
            </a:r>
          </a:p>
          <a:p>
            <a:r>
              <a:rPr lang="en-CH" dirty="0"/>
              <a:t>Program</a:t>
            </a:r>
            <a:r>
              <a:rPr lang="tr-TR" dirty="0"/>
              <a:t> Yöneticisi</a:t>
            </a:r>
            <a:endParaRPr lang="en-CH" dirty="0"/>
          </a:p>
          <a:p>
            <a:endParaRPr lang="en-CH" dirty="0"/>
          </a:p>
          <a:p>
            <a:r>
              <a:rPr lang="tr-TR" dirty="0"/>
              <a:t>Ürün Yöneticisi </a:t>
            </a:r>
            <a:r>
              <a:rPr lang="en-CH" dirty="0"/>
              <a:t>&amp; </a:t>
            </a:r>
            <a:r>
              <a:rPr lang="tr-TR" dirty="0"/>
              <a:t>Kullanıcı Deneyimi Araştırmacısı</a:t>
            </a:r>
            <a:r>
              <a:rPr lang="en-CH" dirty="0"/>
              <a:t>, </a:t>
            </a:r>
            <a:r>
              <a:rPr lang="tr-TR" dirty="0"/>
              <a:t>Medya İnovasyon Master’ı</a:t>
            </a:r>
            <a:endParaRPr lang="en-CH" dirty="0"/>
          </a:p>
        </p:txBody>
      </p:sp>
      <p:sp>
        <p:nvSpPr>
          <p:cNvPr id="17" name="TextBox 16">
            <a:extLst>
              <a:ext uri="{FF2B5EF4-FFF2-40B4-BE49-F238E27FC236}">
                <a16:creationId xmlns:a16="http://schemas.microsoft.com/office/drawing/2014/main" id="{B1F66429-1207-0A54-C218-247A2A6F4333}"/>
              </a:ext>
            </a:extLst>
          </p:cNvPr>
          <p:cNvSpPr txBox="1"/>
          <p:nvPr/>
        </p:nvSpPr>
        <p:spPr>
          <a:xfrm>
            <a:off x="6395333" y="4983144"/>
            <a:ext cx="2164623" cy="2031325"/>
          </a:xfrm>
          <a:prstGeom prst="rect">
            <a:avLst/>
          </a:prstGeom>
          <a:noFill/>
        </p:spPr>
        <p:txBody>
          <a:bodyPr wrap="square" rtlCol="0">
            <a:spAutoFit/>
          </a:bodyPr>
          <a:lstStyle/>
          <a:p>
            <a:r>
              <a:rPr lang="en-CH" b="1" dirty="0"/>
              <a:t>Nancy Herbert</a:t>
            </a:r>
          </a:p>
          <a:p>
            <a:r>
              <a:rPr lang="tr-TR" dirty="0"/>
              <a:t>Müşteri İlişkileri</a:t>
            </a:r>
            <a:endParaRPr lang="en-CH" dirty="0"/>
          </a:p>
          <a:p>
            <a:endParaRPr lang="en-CH" dirty="0"/>
          </a:p>
          <a:p>
            <a:r>
              <a:rPr lang="tr-TR" dirty="0"/>
              <a:t>Analitik ve Dijital Pazarlama, Otel İşletmeciliği Lisansı</a:t>
            </a:r>
            <a:endParaRPr lang="en-CH" dirty="0"/>
          </a:p>
          <a:p>
            <a:endParaRPr lang="en-CH" dirty="0"/>
          </a:p>
          <a:p>
            <a:endParaRPr lang="en-CH" dirty="0"/>
          </a:p>
          <a:p>
            <a:endParaRPr lang="en-CH" b="1" dirty="0"/>
          </a:p>
        </p:txBody>
      </p:sp>
      <p:pic>
        <p:nvPicPr>
          <p:cNvPr id="2052" name="Picture 4" descr="Profile photo of Nancy Imado Herbert">
            <a:extLst>
              <a:ext uri="{FF2B5EF4-FFF2-40B4-BE49-F238E27FC236}">
                <a16:creationId xmlns:a16="http://schemas.microsoft.com/office/drawing/2014/main" id="{A9A97623-36AB-E11B-DC14-D97673FE27C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55957" y="2608719"/>
            <a:ext cx="2287630" cy="2306762"/>
          </a:xfrm>
          <a:prstGeom prst="ellipse">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7E7D194-30CB-5E86-7B55-A1AF09E00A26}"/>
              </a:ext>
            </a:extLst>
          </p:cNvPr>
          <p:cNvSpPr txBox="1"/>
          <p:nvPr/>
        </p:nvSpPr>
        <p:spPr>
          <a:xfrm>
            <a:off x="710857" y="4995780"/>
            <a:ext cx="2164624" cy="1384995"/>
          </a:xfrm>
          <a:prstGeom prst="rect">
            <a:avLst/>
          </a:prstGeom>
          <a:noFill/>
        </p:spPr>
        <p:txBody>
          <a:bodyPr wrap="square" rtlCol="0">
            <a:spAutoFit/>
          </a:bodyPr>
          <a:lstStyle/>
          <a:p>
            <a:r>
              <a:rPr lang="en-CH" b="1" dirty="0"/>
              <a:t>Sanem Alkan</a:t>
            </a:r>
          </a:p>
          <a:p>
            <a:r>
              <a:rPr lang="tr-TR" dirty="0"/>
              <a:t>Filantropik Danışman</a:t>
            </a:r>
            <a:endParaRPr lang="en-CH" dirty="0"/>
          </a:p>
          <a:p>
            <a:endParaRPr lang="en-CH" dirty="0"/>
          </a:p>
          <a:p>
            <a:r>
              <a:rPr lang="en-GB" dirty="0"/>
              <a:t>Startup </a:t>
            </a:r>
            <a:r>
              <a:rPr lang="tr-TR" dirty="0"/>
              <a:t>ortak kurucusu</a:t>
            </a:r>
            <a:r>
              <a:rPr lang="en-GB" dirty="0"/>
              <a:t>, </a:t>
            </a:r>
            <a:r>
              <a:rPr lang="tr-TR" dirty="0"/>
              <a:t>Stratejik Girişim Direktörü</a:t>
            </a:r>
            <a:r>
              <a:rPr lang="en-GB" dirty="0"/>
              <a:t>, MBA</a:t>
            </a:r>
            <a:endParaRPr lang="en-CH" dirty="0"/>
          </a:p>
        </p:txBody>
      </p:sp>
      <p:pic>
        <p:nvPicPr>
          <p:cNvPr id="1028" name="Picture 4" descr="Riding In Style — Viajes de los Gatos">
            <a:extLst>
              <a:ext uri="{FF2B5EF4-FFF2-40B4-BE49-F238E27FC236}">
                <a16:creationId xmlns:a16="http://schemas.microsoft.com/office/drawing/2014/main" id="{46AA891F-3D04-4264-6481-167E67C97A14}"/>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10857" y="2608719"/>
            <a:ext cx="2277049" cy="2280997"/>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descr="A person with curly hair&#10;&#10;Description automatically generated with low confidence">
            <a:extLst>
              <a:ext uri="{FF2B5EF4-FFF2-40B4-BE49-F238E27FC236}">
                <a16:creationId xmlns:a16="http://schemas.microsoft.com/office/drawing/2014/main" id="{724CEE95-A198-7CCB-E592-0FAD645216D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48415" y="2608719"/>
            <a:ext cx="2287630" cy="2279650"/>
          </a:xfrm>
          <a:prstGeom prst="ellipse">
            <a:avLst/>
          </a:prstGeom>
        </p:spPr>
      </p:pic>
      <p:sp>
        <p:nvSpPr>
          <p:cNvPr id="2" name="TextBox 1">
            <a:extLst>
              <a:ext uri="{FF2B5EF4-FFF2-40B4-BE49-F238E27FC236}">
                <a16:creationId xmlns:a16="http://schemas.microsoft.com/office/drawing/2014/main" id="{6C021490-0C86-BB1D-6A0D-CD21D8BF36E3}"/>
              </a:ext>
            </a:extLst>
          </p:cNvPr>
          <p:cNvSpPr txBox="1"/>
          <p:nvPr/>
        </p:nvSpPr>
        <p:spPr>
          <a:xfrm>
            <a:off x="9226848" y="4983064"/>
            <a:ext cx="2164623" cy="1384995"/>
          </a:xfrm>
          <a:prstGeom prst="rect">
            <a:avLst/>
          </a:prstGeom>
          <a:noFill/>
        </p:spPr>
        <p:txBody>
          <a:bodyPr wrap="square" rtlCol="0">
            <a:spAutoFit/>
          </a:bodyPr>
          <a:lstStyle/>
          <a:p>
            <a:r>
              <a:rPr lang="de-CH" b="1" dirty="0" err="1"/>
              <a:t>Promly</a:t>
            </a:r>
            <a:endParaRPr lang="en-CH" b="1" dirty="0"/>
          </a:p>
          <a:p>
            <a:r>
              <a:rPr lang="tr-TR" dirty="0"/>
              <a:t>Oyun Tasarımı </a:t>
            </a:r>
            <a:endParaRPr lang="en-CH"/>
          </a:p>
          <a:p>
            <a:endParaRPr lang="en-CH"/>
          </a:p>
          <a:p>
            <a:r>
              <a:rPr lang="tr-TR" dirty="0"/>
              <a:t>Oyun Geliştirme</a:t>
            </a:r>
            <a:endParaRPr lang="en-CH"/>
          </a:p>
          <a:p>
            <a:endParaRPr lang="en-CH" dirty="0"/>
          </a:p>
          <a:p>
            <a:endParaRPr lang="en-CH" b="1" dirty="0"/>
          </a:p>
        </p:txBody>
      </p:sp>
      <p:pic>
        <p:nvPicPr>
          <p:cNvPr id="2050" name="Picture 2">
            <a:extLst>
              <a:ext uri="{FF2B5EF4-FFF2-40B4-BE49-F238E27FC236}">
                <a16:creationId xmlns:a16="http://schemas.microsoft.com/office/drawing/2014/main" id="{4F0F5D1D-E6EC-6957-B7F2-B03903C80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6848" y="3950368"/>
            <a:ext cx="2496126" cy="4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48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A87B-5594-444C-9C90-4CF89254625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2400" dirty="0">
                <a:latin typeface="Comic Sans MS"/>
                <a:ea typeface="Open Sans"/>
                <a:cs typeface="Open Sans"/>
              </a:rPr>
              <a:t>Workshop feedback</a:t>
            </a:r>
            <a:br>
              <a:rPr lang="tr-TR" dirty="0">
                <a:latin typeface="Comic Sans MS"/>
                <a:ea typeface="Open Sans"/>
                <a:cs typeface="Open Sans"/>
              </a:rPr>
            </a:br>
            <a:r>
              <a:rPr lang="tr-TR" sz="4000" dirty="0">
                <a:solidFill>
                  <a:srgbClr val="7030A0"/>
                </a:solidFill>
              </a:rPr>
              <a:t>Atölye geribildirimi</a:t>
            </a:r>
            <a:endParaRPr lang="en-US" sz="4000" dirty="0">
              <a:solidFill>
                <a:srgbClr val="7030A0"/>
              </a:solidFill>
            </a:endParaRPr>
          </a:p>
        </p:txBody>
      </p:sp>
      <p:sp>
        <p:nvSpPr>
          <p:cNvPr id="5" name="Footer Placeholder 4">
            <a:extLst>
              <a:ext uri="{FF2B5EF4-FFF2-40B4-BE49-F238E27FC236}">
                <a16:creationId xmlns:a16="http://schemas.microsoft.com/office/drawing/2014/main" id="{404624CC-5F39-2746-847B-94D0CAE6B438}"/>
              </a:ext>
            </a:extLst>
          </p:cNvPr>
          <p:cNvSpPr>
            <a:spLocks noGrp="1"/>
          </p:cNvSpPr>
          <p:nvPr>
            <p:ph type="ftr" sz="quarter" idx="11"/>
          </p:nvPr>
        </p:nvSpPr>
        <p:spPr>
          <a:xfrm>
            <a:off x="4038600" y="6356350"/>
            <a:ext cx="4114800" cy="365125"/>
          </a:xfrm>
        </p:spPr>
        <p:txBody>
          <a:bodyPr/>
          <a:lstStyle/>
          <a:p>
            <a:r>
              <a:rPr lang="en-US"/>
              <a:t>Talleres Co-Creacíon Shadow´s Edge</a:t>
            </a:r>
          </a:p>
        </p:txBody>
      </p:sp>
      <p:grpSp>
        <p:nvGrpSpPr>
          <p:cNvPr id="11" name="Group 10">
            <a:extLst>
              <a:ext uri="{FF2B5EF4-FFF2-40B4-BE49-F238E27FC236}">
                <a16:creationId xmlns:a16="http://schemas.microsoft.com/office/drawing/2014/main" id="{4B699960-C84C-472C-9C0E-C9562B730A06}"/>
              </a:ext>
            </a:extLst>
          </p:cNvPr>
          <p:cNvGrpSpPr/>
          <p:nvPr/>
        </p:nvGrpSpPr>
        <p:grpSpPr>
          <a:xfrm>
            <a:off x="10928012" y="158510"/>
            <a:ext cx="928362" cy="928362"/>
            <a:chOff x="9472067" y="6823"/>
            <a:chExt cx="928362" cy="928362"/>
          </a:xfrm>
        </p:grpSpPr>
        <p:pic>
          <p:nvPicPr>
            <p:cNvPr id="12" name="Picture 2" descr="5 minutes timer stopwatch or countdown icon time Vector Image">
              <a:extLst>
                <a:ext uri="{FF2B5EF4-FFF2-40B4-BE49-F238E27FC236}">
                  <a16:creationId xmlns:a16="http://schemas.microsoft.com/office/drawing/2014/main" id="{82C958B9-50CD-4AC3-81BC-2D30D3116137}"/>
                </a:ext>
              </a:extLst>
            </p:cNvPr>
            <p:cNvPicPr>
              <a:picLocks noChangeAspect="1" noChangeArrowheads="1"/>
            </p:cNvPicPr>
            <p:nvPr/>
          </p:nvPicPr>
          <p:blipFill rotWithShape="1">
            <a:blip r:embed="rId3" cstate="screen">
              <a:alphaModFix/>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a:ext>
              </a:extLst>
            </a:blip>
            <a:srcRect/>
            <a:stretch/>
          </p:blipFill>
          <p:spPr bwMode="auto">
            <a:xfrm>
              <a:off x="9472067" y="6823"/>
              <a:ext cx="928362" cy="9283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7C4092E-A57D-4B07-88DB-139F32696705}"/>
                </a:ext>
              </a:extLst>
            </p:cNvPr>
            <p:cNvSpPr/>
            <p:nvPr/>
          </p:nvSpPr>
          <p:spPr>
            <a:xfrm>
              <a:off x="9786173" y="293166"/>
              <a:ext cx="223365" cy="431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F8FF7CB-FD88-446C-801F-EE78CAEC7FB2}"/>
              </a:ext>
            </a:extLst>
          </p:cNvPr>
          <p:cNvSpPr txBox="1"/>
          <p:nvPr/>
        </p:nvSpPr>
        <p:spPr>
          <a:xfrm>
            <a:off x="11078229" y="423914"/>
            <a:ext cx="551142" cy="461665"/>
          </a:xfrm>
          <a:prstGeom prst="rect">
            <a:avLst/>
          </a:prstGeom>
          <a:noFill/>
        </p:spPr>
        <p:txBody>
          <a:bodyPr wrap="square" rtlCol="0">
            <a:spAutoFit/>
          </a:bodyPr>
          <a:lstStyle/>
          <a:p>
            <a:r>
              <a:rPr lang="en-US" sz="2400" b="1">
                <a:latin typeface="Arial Narrow" panose="020B0606020202030204" pitchFamily="34" charset="0"/>
                <a:cs typeface="Arial" panose="020B0604020202020204" pitchFamily="34" charset="0"/>
              </a:rPr>
              <a:t>20</a:t>
            </a:r>
          </a:p>
        </p:txBody>
      </p:sp>
      <p:sp>
        <p:nvSpPr>
          <p:cNvPr id="47" name="Content Placeholder 3">
            <a:extLst>
              <a:ext uri="{FF2B5EF4-FFF2-40B4-BE49-F238E27FC236}">
                <a16:creationId xmlns:a16="http://schemas.microsoft.com/office/drawing/2014/main" id="{EED023CD-20D6-A84E-BC22-9EAD7B04D292}"/>
              </a:ext>
            </a:extLst>
          </p:cNvPr>
          <p:cNvSpPr txBox="1">
            <a:spLocks/>
          </p:cNvSpPr>
          <p:nvPr/>
        </p:nvSpPr>
        <p:spPr>
          <a:xfrm>
            <a:off x="750221" y="478325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buFont typeface="Arial" panose="020B0604020202020204" pitchFamily="34" charset="0"/>
              <a:buNone/>
            </a:pPr>
            <a:r>
              <a:rPr lang="en-US" b="1" dirty="0">
                <a:latin typeface="Arial"/>
                <a:cs typeface="Arial"/>
              </a:rPr>
              <a:t>What would you like in the next workshop…</a:t>
            </a:r>
            <a:endParaRPr lang="tr-TR" b="1" dirty="0">
              <a:latin typeface="Arial"/>
              <a:cs typeface="Arial"/>
            </a:endParaRPr>
          </a:p>
          <a:p>
            <a:pPr marL="0" indent="0">
              <a:buFont typeface="Arial" panose="020B0604020202020204" pitchFamily="34" charset="0"/>
              <a:buNone/>
            </a:pPr>
            <a:r>
              <a:rPr lang="tr-TR" b="1" dirty="0">
                <a:solidFill>
                  <a:srgbClr val="7030A0"/>
                </a:solidFill>
                <a:latin typeface="Arial"/>
                <a:cs typeface="Arial"/>
              </a:rPr>
              <a:t>Sonraki atölyede ne istersiniz…</a:t>
            </a:r>
            <a:endParaRPr lang="en-US" b="1" dirty="0">
              <a:solidFill>
                <a:srgbClr val="7030A0"/>
              </a:solidFill>
              <a:latin typeface="Arial"/>
              <a:cs typeface="Arial"/>
            </a:endParaRPr>
          </a:p>
        </p:txBody>
      </p:sp>
      <p:grpSp>
        <p:nvGrpSpPr>
          <p:cNvPr id="48" name="Group 47">
            <a:extLst>
              <a:ext uri="{FF2B5EF4-FFF2-40B4-BE49-F238E27FC236}">
                <a16:creationId xmlns:a16="http://schemas.microsoft.com/office/drawing/2014/main" id="{A5609693-2EB0-7C4C-BB2D-171F017C9F1C}"/>
              </a:ext>
            </a:extLst>
          </p:cNvPr>
          <p:cNvGrpSpPr/>
          <p:nvPr/>
        </p:nvGrpSpPr>
        <p:grpSpPr>
          <a:xfrm>
            <a:off x="443824" y="2057814"/>
            <a:ext cx="1914225" cy="2607078"/>
            <a:chOff x="471038" y="2057814"/>
            <a:chExt cx="1914225" cy="2607078"/>
          </a:xfrm>
        </p:grpSpPr>
        <p:pic>
          <p:nvPicPr>
            <p:cNvPr id="49" name="Picture 48" descr="A red and white circular object&#10;&#10;Description automatically generated with low confidence">
              <a:extLst>
                <a:ext uri="{FF2B5EF4-FFF2-40B4-BE49-F238E27FC236}">
                  <a16:creationId xmlns:a16="http://schemas.microsoft.com/office/drawing/2014/main" id="{C715EFD5-1BE5-B24F-AFFD-06421FF8C8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1344" t="13355" r="9664" b="8823"/>
            <a:stretch/>
          </p:blipFill>
          <p:spPr>
            <a:xfrm>
              <a:off x="588120" y="2057814"/>
              <a:ext cx="1706223" cy="1680937"/>
            </a:xfrm>
            <a:prstGeom prst="rect">
              <a:avLst/>
            </a:prstGeom>
          </p:spPr>
        </p:pic>
        <p:sp>
          <p:nvSpPr>
            <p:cNvPr id="50" name="TextBox 49">
              <a:extLst>
                <a:ext uri="{FF2B5EF4-FFF2-40B4-BE49-F238E27FC236}">
                  <a16:creationId xmlns:a16="http://schemas.microsoft.com/office/drawing/2014/main" id="{83B876A1-69F5-6546-96D6-6F4701DFC78B}"/>
                </a:ext>
              </a:extLst>
            </p:cNvPr>
            <p:cNvSpPr txBox="1"/>
            <p:nvPr/>
          </p:nvSpPr>
          <p:spPr>
            <a:xfrm>
              <a:off x="471038" y="3926228"/>
              <a:ext cx="1914225" cy="738664"/>
            </a:xfrm>
            <a:prstGeom prst="rect">
              <a:avLst/>
            </a:prstGeom>
            <a:noFill/>
          </p:spPr>
          <p:txBody>
            <a:bodyPr wrap="square" lIns="91440" tIns="45720" rIns="91440" bIns="45720" rtlCol="0" anchor="t">
              <a:spAutoFit/>
            </a:bodyPr>
            <a:lstStyle/>
            <a:p>
              <a:pPr algn="ctr"/>
              <a:r>
                <a:rPr lang="en-US" dirty="0">
                  <a:latin typeface="Arial"/>
                  <a:cs typeface="Arial"/>
                </a:rPr>
                <a:t>I liked </a:t>
              </a:r>
            </a:p>
            <a:p>
              <a:pPr algn="ctr"/>
              <a:r>
                <a:rPr lang="en-US" dirty="0">
                  <a:latin typeface="Arial"/>
                  <a:cs typeface="Arial"/>
                </a:rPr>
                <a:t>the workshop</a:t>
              </a:r>
              <a:endParaRPr lang="tr-TR" dirty="0">
                <a:latin typeface="Arial"/>
                <a:cs typeface="Arial"/>
              </a:endParaRPr>
            </a:p>
            <a:p>
              <a:pPr algn="ctr"/>
              <a:r>
                <a:rPr lang="tr-TR" dirty="0">
                  <a:solidFill>
                    <a:srgbClr val="7030A0"/>
                  </a:solidFill>
                </a:rPr>
                <a:t>Atölyeyi sevdim</a:t>
              </a:r>
              <a:endParaRPr lang="en-US" dirty="0">
                <a:solidFill>
                  <a:srgbClr val="7030A0"/>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AC958F08-557B-8642-89D9-A30698C069DC}"/>
              </a:ext>
            </a:extLst>
          </p:cNvPr>
          <p:cNvGrpSpPr/>
          <p:nvPr/>
        </p:nvGrpSpPr>
        <p:grpSpPr>
          <a:xfrm>
            <a:off x="2729582" y="2098507"/>
            <a:ext cx="2476330" cy="2612045"/>
            <a:chOff x="2901939" y="2098507"/>
            <a:chExt cx="2476330" cy="2612045"/>
          </a:xfrm>
        </p:grpSpPr>
        <p:pic>
          <p:nvPicPr>
            <p:cNvPr id="52" name="Picture 51" descr="A picture containing text, clipart&#10;&#10;Description automatically generated">
              <a:extLst>
                <a:ext uri="{FF2B5EF4-FFF2-40B4-BE49-F238E27FC236}">
                  <a16:creationId xmlns:a16="http://schemas.microsoft.com/office/drawing/2014/main" id="{417D1C66-C2F0-BE47-8F87-4C6CDAD9623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882" t="14286" r="6723" b="6086"/>
            <a:stretch/>
          </p:blipFill>
          <p:spPr>
            <a:xfrm>
              <a:off x="3114040" y="2098507"/>
              <a:ext cx="1887735" cy="1719965"/>
            </a:xfrm>
            <a:prstGeom prst="rect">
              <a:avLst/>
            </a:prstGeom>
          </p:spPr>
        </p:pic>
        <p:sp>
          <p:nvSpPr>
            <p:cNvPr id="53" name="TextBox 52">
              <a:extLst>
                <a:ext uri="{FF2B5EF4-FFF2-40B4-BE49-F238E27FC236}">
                  <a16:creationId xmlns:a16="http://schemas.microsoft.com/office/drawing/2014/main" id="{E9A0AA9A-17AF-D846-859D-C071AC0A3AE0}"/>
                </a:ext>
              </a:extLst>
            </p:cNvPr>
            <p:cNvSpPr txBox="1"/>
            <p:nvPr/>
          </p:nvSpPr>
          <p:spPr>
            <a:xfrm>
              <a:off x="2901939" y="3971888"/>
              <a:ext cx="2476330" cy="738664"/>
            </a:xfrm>
            <a:prstGeom prst="rect">
              <a:avLst/>
            </a:prstGeom>
            <a:noFill/>
          </p:spPr>
          <p:txBody>
            <a:bodyPr wrap="square" lIns="91440" tIns="45720" rIns="91440" bIns="45720" rtlCol="0" anchor="t">
              <a:spAutoFit/>
            </a:bodyPr>
            <a:lstStyle/>
            <a:p>
              <a:pPr algn="ctr"/>
              <a:r>
                <a:rPr lang="en-US" dirty="0">
                  <a:latin typeface="Arial"/>
                  <a:cs typeface="Arial"/>
                </a:rPr>
                <a:t>The workshop </a:t>
              </a:r>
            </a:p>
            <a:p>
              <a:pPr algn="ctr"/>
              <a:r>
                <a:rPr lang="en-US" dirty="0">
                  <a:latin typeface="Arial"/>
                  <a:cs typeface="Arial"/>
                </a:rPr>
                <a:t>made me sad</a:t>
              </a:r>
              <a:endParaRPr lang="tr-TR" dirty="0">
                <a:latin typeface="Arial"/>
                <a:cs typeface="Arial"/>
              </a:endParaRPr>
            </a:p>
            <a:p>
              <a:pPr algn="ctr"/>
              <a:r>
                <a:rPr lang="tr-TR" dirty="0">
                  <a:solidFill>
                    <a:srgbClr val="7030A0"/>
                  </a:solidFill>
                </a:rPr>
                <a:t>Atölye beni üzdü</a:t>
              </a:r>
              <a:endParaRPr lang="en-US" dirty="0">
                <a:solidFill>
                  <a:srgbClr val="7030A0"/>
                </a:solidFill>
                <a:latin typeface="Arial"/>
                <a:cs typeface="Arial"/>
              </a:endParaRPr>
            </a:p>
          </p:txBody>
        </p:sp>
      </p:grpSp>
      <p:grpSp>
        <p:nvGrpSpPr>
          <p:cNvPr id="54" name="Group 53">
            <a:extLst>
              <a:ext uri="{FF2B5EF4-FFF2-40B4-BE49-F238E27FC236}">
                <a16:creationId xmlns:a16="http://schemas.microsoft.com/office/drawing/2014/main" id="{A73E756B-E29D-CC4F-B91C-7F95C25D6D96}"/>
              </a:ext>
            </a:extLst>
          </p:cNvPr>
          <p:cNvGrpSpPr/>
          <p:nvPr/>
        </p:nvGrpSpPr>
        <p:grpSpPr>
          <a:xfrm>
            <a:off x="5490989" y="2139457"/>
            <a:ext cx="2004616" cy="2744961"/>
            <a:chOff x="5627060" y="2139457"/>
            <a:chExt cx="2004616" cy="2744961"/>
          </a:xfrm>
        </p:grpSpPr>
        <p:pic>
          <p:nvPicPr>
            <p:cNvPr id="55" name="Picture 54" descr="Logo&#10;&#10;Description automatically generated with medium confidence">
              <a:extLst>
                <a:ext uri="{FF2B5EF4-FFF2-40B4-BE49-F238E27FC236}">
                  <a16:creationId xmlns:a16="http://schemas.microsoft.com/office/drawing/2014/main" id="{0462C75B-3DE1-C541-87FB-26A84FB5AD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143" t="15966" r="5462" b="10084"/>
            <a:stretch/>
          </p:blipFill>
          <p:spPr>
            <a:xfrm>
              <a:off x="5692230" y="2139457"/>
              <a:ext cx="1887735" cy="1597315"/>
            </a:xfrm>
            <a:prstGeom prst="rect">
              <a:avLst/>
            </a:prstGeom>
          </p:spPr>
        </p:pic>
        <p:sp>
          <p:nvSpPr>
            <p:cNvPr id="56" name="TextBox 55">
              <a:extLst>
                <a:ext uri="{FF2B5EF4-FFF2-40B4-BE49-F238E27FC236}">
                  <a16:creationId xmlns:a16="http://schemas.microsoft.com/office/drawing/2014/main" id="{EFC36CD9-A5D8-5341-A760-9ACFFFEBA8CA}"/>
                </a:ext>
              </a:extLst>
            </p:cNvPr>
            <p:cNvSpPr txBox="1"/>
            <p:nvPr/>
          </p:nvSpPr>
          <p:spPr>
            <a:xfrm>
              <a:off x="5627060" y="3930311"/>
              <a:ext cx="2004616" cy="954107"/>
            </a:xfrm>
            <a:prstGeom prst="rect">
              <a:avLst/>
            </a:prstGeom>
            <a:noFill/>
          </p:spPr>
          <p:txBody>
            <a:bodyPr wrap="square" lIns="91440" tIns="45720" rIns="91440" bIns="45720" rtlCol="0" anchor="t">
              <a:spAutoFit/>
            </a:bodyPr>
            <a:lstStyle/>
            <a:p>
              <a:pPr algn="ctr"/>
              <a:r>
                <a:rPr lang="en-US" dirty="0">
                  <a:latin typeface="Arial"/>
                  <a:cs typeface="Arial"/>
                </a:rPr>
                <a:t>The workshop</a:t>
              </a:r>
            </a:p>
            <a:p>
              <a:pPr algn="ctr"/>
              <a:r>
                <a:rPr lang="en-US" dirty="0"/>
                <a:t>Helped me</a:t>
              </a:r>
              <a:endParaRPr lang="tr-TR" dirty="0"/>
            </a:p>
            <a:p>
              <a:pPr algn="ctr"/>
              <a:r>
                <a:rPr lang="tr-TR" dirty="0">
                  <a:solidFill>
                    <a:srgbClr val="7030A0"/>
                  </a:solidFill>
                  <a:latin typeface="Arial" panose="020B0604020202020204" pitchFamily="34" charset="0"/>
                  <a:cs typeface="Arial" panose="020B0604020202020204" pitchFamily="34" charset="0"/>
                </a:rPr>
                <a:t>Atölye bana yardımcı oldu</a:t>
              </a:r>
              <a:endParaRPr lang="en-US" dirty="0">
                <a:solidFill>
                  <a:srgbClr val="7030A0"/>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1FD5559E-AC3A-FD40-8C24-7843E1C72950}"/>
              </a:ext>
            </a:extLst>
          </p:cNvPr>
          <p:cNvGrpSpPr/>
          <p:nvPr/>
        </p:nvGrpSpPr>
        <p:grpSpPr>
          <a:xfrm>
            <a:off x="7973906" y="2309585"/>
            <a:ext cx="1578259" cy="2143946"/>
            <a:chOff x="8318621" y="2309585"/>
            <a:chExt cx="1578259" cy="2143946"/>
          </a:xfrm>
        </p:grpSpPr>
        <p:sp>
          <p:nvSpPr>
            <p:cNvPr id="58" name="TextBox 57">
              <a:extLst>
                <a:ext uri="{FF2B5EF4-FFF2-40B4-BE49-F238E27FC236}">
                  <a16:creationId xmlns:a16="http://schemas.microsoft.com/office/drawing/2014/main" id="{40DF2E9E-B3D3-BF42-95EB-33F0425C347A}"/>
                </a:ext>
              </a:extLst>
            </p:cNvPr>
            <p:cNvSpPr txBox="1"/>
            <p:nvPr/>
          </p:nvSpPr>
          <p:spPr>
            <a:xfrm>
              <a:off x="8318621" y="3930311"/>
              <a:ext cx="1578259" cy="523220"/>
            </a:xfrm>
            <a:prstGeom prst="rect">
              <a:avLst/>
            </a:prstGeom>
            <a:noFill/>
          </p:spPr>
          <p:txBody>
            <a:bodyPr wrap="square" lIns="91440" tIns="45720" rIns="91440" bIns="45720" rtlCol="0" anchor="t">
              <a:spAutoFit/>
            </a:bodyPr>
            <a:lstStyle/>
            <a:p>
              <a:pPr algn="ctr"/>
              <a:r>
                <a:rPr lang="en-US" dirty="0">
                  <a:latin typeface="Arial" panose="020B0604020202020204" pitchFamily="34" charset="0"/>
                  <a:cs typeface="Arial" panose="020B0604020202020204" pitchFamily="34" charset="0"/>
                </a:rPr>
                <a:t>I am bored</a:t>
              </a:r>
              <a:endParaRPr lang="tr-TR" dirty="0">
                <a:latin typeface="Arial" panose="020B0604020202020204" pitchFamily="34" charset="0"/>
                <a:cs typeface="Arial" panose="020B0604020202020204" pitchFamily="34" charset="0"/>
              </a:endParaRPr>
            </a:p>
            <a:p>
              <a:pPr algn="ctr"/>
              <a:r>
                <a:rPr lang="tr-TR" dirty="0">
                  <a:solidFill>
                    <a:srgbClr val="7030A0"/>
                  </a:solidFill>
                  <a:latin typeface="Arial" panose="020B0604020202020204" pitchFamily="34" charset="0"/>
                  <a:cs typeface="Arial" panose="020B0604020202020204" pitchFamily="34" charset="0"/>
                </a:rPr>
                <a:t>Sıkıldım</a:t>
              </a:r>
              <a:endParaRPr lang="en-US" dirty="0">
                <a:solidFill>
                  <a:srgbClr val="7030A0"/>
                </a:solidFill>
                <a:latin typeface="Arial" panose="020B0604020202020204" pitchFamily="34" charset="0"/>
                <a:cs typeface="Arial" panose="020B0604020202020204" pitchFamily="34" charset="0"/>
              </a:endParaRPr>
            </a:p>
          </p:txBody>
        </p:sp>
        <p:sp>
          <p:nvSpPr>
            <p:cNvPr id="59" name="Rectangle: Rounded Corners 398">
              <a:extLst>
                <a:ext uri="{FF2B5EF4-FFF2-40B4-BE49-F238E27FC236}">
                  <a16:creationId xmlns:a16="http://schemas.microsoft.com/office/drawing/2014/main" id="{226283FA-247B-5048-8C2E-E83208653358}"/>
                </a:ext>
              </a:extLst>
            </p:cNvPr>
            <p:cNvSpPr/>
            <p:nvPr/>
          </p:nvSpPr>
          <p:spPr>
            <a:xfrm>
              <a:off x="8405584" y="2309585"/>
              <a:ext cx="1406071" cy="1369786"/>
            </a:xfrm>
            <a:prstGeom prst="roundRect">
              <a:avLst/>
            </a:prstGeom>
            <a:solidFill>
              <a:schemeClr val="accent1">
                <a:lumMod val="50000"/>
              </a:schemeClr>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0" name="Group 59">
              <a:extLst>
                <a:ext uri="{FF2B5EF4-FFF2-40B4-BE49-F238E27FC236}">
                  <a16:creationId xmlns:a16="http://schemas.microsoft.com/office/drawing/2014/main" id="{25DCA654-D4A1-C448-8157-3187FF0E3E81}"/>
                </a:ext>
              </a:extLst>
            </p:cNvPr>
            <p:cNvGrpSpPr/>
            <p:nvPr/>
          </p:nvGrpSpPr>
          <p:grpSpPr>
            <a:xfrm>
              <a:off x="8522454" y="2710170"/>
              <a:ext cx="1161143" cy="489858"/>
              <a:chOff x="8495240" y="2710170"/>
              <a:chExt cx="1161143" cy="489858"/>
            </a:xfrm>
          </p:grpSpPr>
          <p:sp>
            <p:nvSpPr>
              <p:cNvPr id="61" name="Chord 60">
                <a:extLst>
                  <a:ext uri="{FF2B5EF4-FFF2-40B4-BE49-F238E27FC236}">
                    <a16:creationId xmlns:a16="http://schemas.microsoft.com/office/drawing/2014/main" id="{35B4A63B-99DC-EB41-8AEA-EF7E34C677E2}"/>
                  </a:ext>
                </a:extLst>
              </p:cNvPr>
              <p:cNvSpPr/>
              <p:nvPr/>
            </p:nvSpPr>
            <p:spPr>
              <a:xfrm rot="17520000">
                <a:off x="8504312" y="2701099"/>
                <a:ext cx="489857" cy="508001"/>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2" name="Chord 61">
                <a:extLst>
                  <a:ext uri="{FF2B5EF4-FFF2-40B4-BE49-F238E27FC236}">
                    <a16:creationId xmlns:a16="http://schemas.microsoft.com/office/drawing/2014/main" id="{3E903D4E-7ED5-1447-9C10-FCD879E7E655}"/>
                  </a:ext>
                </a:extLst>
              </p:cNvPr>
              <p:cNvSpPr/>
              <p:nvPr/>
            </p:nvSpPr>
            <p:spPr>
              <a:xfrm rot="4080000" flipH="1">
                <a:off x="9157454" y="2701098"/>
                <a:ext cx="489857" cy="508001"/>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nvGrpSpPr>
          <p:cNvPr id="63" name="Group 62">
            <a:extLst>
              <a:ext uri="{FF2B5EF4-FFF2-40B4-BE49-F238E27FC236}">
                <a16:creationId xmlns:a16="http://schemas.microsoft.com/office/drawing/2014/main" id="{0E48C96B-C491-D14A-96D6-348D6360A286}"/>
              </a:ext>
            </a:extLst>
          </p:cNvPr>
          <p:cNvGrpSpPr/>
          <p:nvPr/>
        </p:nvGrpSpPr>
        <p:grpSpPr>
          <a:xfrm>
            <a:off x="10123834" y="2309584"/>
            <a:ext cx="1678045" cy="2143946"/>
            <a:chOff x="10123834" y="2309584"/>
            <a:chExt cx="1678045" cy="2143946"/>
          </a:xfrm>
        </p:grpSpPr>
        <p:grpSp>
          <p:nvGrpSpPr>
            <p:cNvPr id="64" name="Group 63">
              <a:extLst>
                <a:ext uri="{FF2B5EF4-FFF2-40B4-BE49-F238E27FC236}">
                  <a16:creationId xmlns:a16="http://schemas.microsoft.com/office/drawing/2014/main" id="{4F3E13C5-CED7-9C45-BE4E-88CA8AC46C0E}"/>
                </a:ext>
              </a:extLst>
            </p:cNvPr>
            <p:cNvGrpSpPr/>
            <p:nvPr/>
          </p:nvGrpSpPr>
          <p:grpSpPr>
            <a:xfrm>
              <a:off x="10247083" y="2309584"/>
              <a:ext cx="1406071" cy="1369786"/>
              <a:chOff x="10247083" y="2309584"/>
              <a:chExt cx="1406071" cy="1369786"/>
            </a:xfrm>
          </p:grpSpPr>
          <p:sp>
            <p:nvSpPr>
              <p:cNvPr id="66" name="Rectangle: Rounded Corners 467">
                <a:extLst>
                  <a:ext uri="{FF2B5EF4-FFF2-40B4-BE49-F238E27FC236}">
                    <a16:creationId xmlns:a16="http://schemas.microsoft.com/office/drawing/2014/main" id="{77CFFD73-4960-2447-8E4A-9BA688C55D55}"/>
                  </a:ext>
                </a:extLst>
              </p:cNvPr>
              <p:cNvSpPr/>
              <p:nvPr/>
            </p:nvSpPr>
            <p:spPr>
              <a:xfrm>
                <a:off x="10247083" y="2309584"/>
                <a:ext cx="1406071" cy="1369786"/>
              </a:xfrm>
              <a:prstGeom prst="roundRect">
                <a:avLst/>
              </a:prstGeom>
              <a:solidFill>
                <a:srgbClr val="C00000"/>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7CC018F8-9E84-D342-9A40-90272A844202}"/>
                  </a:ext>
                </a:extLst>
              </p:cNvPr>
              <p:cNvGrpSpPr/>
              <p:nvPr/>
            </p:nvGrpSpPr>
            <p:grpSpPr>
              <a:xfrm>
                <a:off x="10359135" y="2679872"/>
                <a:ext cx="1179285" cy="562430"/>
                <a:chOff x="8517636" y="2679873"/>
                <a:chExt cx="1179285" cy="562430"/>
              </a:xfrm>
            </p:grpSpPr>
            <p:sp>
              <p:nvSpPr>
                <p:cNvPr id="68" name="Chord 67">
                  <a:extLst>
                    <a:ext uri="{FF2B5EF4-FFF2-40B4-BE49-F238E27FC236}">
                      <a16:creationId xmlns:a16="http://schemas.microsoft.com/office/drawing/2014/main" id="{7C546BBB-D9B1-094F-8A6C-88AB5D9BBF89}"/>
                    </a:ext>
                  </a:extLst>
                </p:cNvPr>
                <p:cNvSpPr/>
                <p:nvPr/>
              </p:nvSpPr>
              <p:spPr>
                <a:xfrm rot="19200000">
                  <a:off x="8517636" y="2679874"/>
                  <a:ext cx="480786" cy="562429"/>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9" name="Chord 68">
                  <a:extLst>
                    <a:ext uri="{FF2B5EF4-FFF2-40B4-BE49-F238E27FC236}">
                      <a16:creationId xmlns:a16="http://schemas.microsoft.com/office/drawing/2014/main" id="{D3FA4C76-5A62-5143-839D-00CC5153626B}"/>
                    </a:ext>
                  </a:extLst>
                </p:cNvPr>
                <p:cNvSpPr/>
                <p:nvPr/>
              </p:nvSpPr>
              <p:spPr>
                <a:xfrm rot="2160000" flipH="1">
                  <a:off x="9216135" y="2679873"/>
                  <a:ext cx="480786" cy="562429"/>
                </a:xfrm>
                <a:prstGeom prst="chor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sp>
          <p:nvSpPr>
            <p:cNvPr id="65" name="TextBox 64">
              <a:extLst>
                <a:ext uri="{FF2B5EF4-FFF2-40B4-BE49-F238E27FC236}">
                  <a16:creationId xmlns:a16="http://schemas.microsoft.com/office/drawing/2014/main" id="{A65A6FF7-7230-A446-989D-919D1D805155}"/>
                </a:ext>
              </a:extLst>
            </p:cNvPr>
            <p:cNvSpPr txBox="1"/>
            <p:nvPr/>
          </p:nvSpPr>
          <p:spPr>
            <a:xfrm>
              <a:off x="10123834" y="3930310"/>
              <a:ext cx="1678045" cy="523220"/>
            </a:xfrm>
            <a:prstGeom prst="rect">
              <a:avLst/>
            </a:prstGeom>
            <a:noFill/>
          </p:spPr>
          <p:txBody>
            <a:bodyPr wrap="square" lIns="91440" tIns="45720" rIns="91440" bIns="45720" rtlCol="0" anchor="t">
              <a:spAutoFit/>
            </a:bodyPr>
            <a:lstStyle/>
            <a:p>
              <a:pPr algn="ctr"/>
              <a:r>
                <a:rPr lang="en-US" dirty="0">
                  <a:latin typeface="Arial"/>
                  <a:cs typeface="Arial"/>
                </a:rPr>
                <a:t>I am annoyed</a:t>
              </a:r>
              <a:endParaRPr lang="tr-TR" dirty="0">
                <a:latin typeface="Arial"/>
                <a:cs typeface="Arial"/>
              </a:endParaRPr>
            </a:p>
            <a:p>
              <a:pPr algn="ctr"/>
              <a:r>
                <a:rPr lang="tr-TR" dirty="0">
                  <a:solidFill>
                    <a:srgbClr val="7030A0"/>
                  </a:solidFill>
                </a:rPr>
                <a:t>Rahatsız oldum</a:t>
              </a:r>
              <a:endParaRPr lang="en-US" dirty="0">
                <a:solidFill>
                  <a:srgbClr val="7030A0"/>
                </a:solidFill>
                <a:latin typeface="Arial" panose="020B0604020202020204" pitchFamily="34" charset="0"/>
                <a:cs typeface="Arial" panose="020B0604020202020204" pitchFamily="34" charset="0"/>
              </a:endParaRPr>
            </a:p>
          </p:txBody>
        </p:sp>
      </p:grpSp>
      <p:sp>
        <p:nvSpPr>
          <p:cNvPr id="3" name="Date Placeholder 2">
            <a:extLst>
              <a:ext uri="{FF2B5EF4-FFF2-40B4-BE49-F238E27FC236}">
                <a16:creationId xmlns:a16="http://schemas.microsoft.com/office/drawing/2014/main" id="{C17F022F-58D0-3D4F-8DC8-E8C78506BD23}"/>
              </a:ext>
            </a:extLst>
          </p:cNvPr>
          <p:cNvSpPr>
            <a:spLocks noGrp="1"/>
          </p:cNvSpPr>
          <p:nvPr>
            <p:ph type="dt" sz="half" idx="10"/>
          </p:nvPr>
        </p:nvSpPr>
        <p:spPr/>
        <p:txBody>
          <a:bodyPr/>
          <a:lstStyle/>
          <a:p>
            <a:r>
              <a:rPr lang="de-CH"/>
              <a:t>Septiembre 2021</a:t>
            </a:r>
            <a:endParaRPr lang="en-US"/>
          </a:p>
        </p:txBody>
      </p:sp>
      <p:sp>
        <p:nvSpPr>
          <p:cNvPr id="4" name="Slide Number Placeholder 3">
            <a:extLst>
              <a:ext uri="{FF2B5EF4-FFF2-40B4-BE49-F238E27FC236}">
                <a16:creationId xmlns:a16="http://schemas.microsoft.com/office/drawing/2014/main" id="{7003CD32-843C-9C42-AF23-9DE73514230B}"/>
              </a:ext>
            </a:extLst>
          </p:cNvPr>
          <p:cNvSpPr>
            <a:spLocks noGrp="1"/>
          </p:cNvSpPr>
          <p:nvPr>
            <p:ph type="sldNum" sz="quarter" idx="12"/>
          </p:nvPr>
        </p:nvSpPr>
        <p:spPr/>
        <p:txBody>
          <a:bodyPr/>
          <a:lstStyle/>
          <a:p>
            <a:fld id="{7809F460-F130-494B-943E-AFCA9C890192}" type="slidenum">
              <a:rPr lang="en-US" smtClean="0"/>
              <a:t>50</a:t>
            </a:fld>
            <a:endParaRPr lang="en-US"/>
          </a:p>
        </p:txBody>
      </p:sp>
    </p:spTree>
    <p:extLst>
      <p:ext uri="{BB962C8B-B14F-4D97-AF65-F5344CB8AC3E}">
        <p14:creationId xmlns:p14="http://schemas.microsoft.com/office/powerpoint/2010/main" val="651536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369D28-762B-788D-3ED3-879D8AC6D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89"/>
          </a:xfrm>
          <a:prstGeom prst="rect">
            <a:avLst/>
          </a:prstGeom>
        </p:spPr>
      </p:pic>
      <p:sp>
        <p:nvSpPr>
          <p:cNvPr id="2" name="TextBox 1">
            <a:extLst>
              <a:ext uri="{FF2B5EF4-FFF2-40B4-BE49-F238E27FC236}">
                <a16:creationId xmlns:a16="http://schemas.microsoft.com/office/drawing/2014/main" id="{4676BC3D-BB67-B9FA-05CF-8F6E5C179617}"/>
              </a:ext>
            </a:extLst>
          </p:cNvPr>
          <p:cNvSpPr txBox="1"/>
          <p:nvPr/>
        </p:nvSpPr>
        <p:spPr>
          <a:xfrm>
            <a:off x="4443789" y="4827072"/>
            <a:ext cx="8034728" cy="1569660"/>
          </a:xfrm>
          <a:prstGeom prst="rect">
            <a:avLst/>
          </a:prstGeom>
          <a:noFill/>
        </p:spPr>
        <p:txBody>
          <a:bodyPr wrap="square" rtlCol="0">
            <a:spAutoFit/>
          </a:bodyPr>
          <a:lstStyle/>
          <a:p>
            <a:r>
              <a:rPr lang="de-CH" sz="9600" b="1" dirty="0" err="1">
                <a:solidFill>
                  <a:schemeClr val="bg1"/>
                </a:solidFill>
                <a:latin typeface="Prequel Demo" pitchFamily="2" charset="0"/>
                <a:cs typeface="Arial Black" panose="020B0604020202020204" pitchFamily="34" charset="0"/>
              </a:rPr>
              <a:t>Thank</a:t>
            </a:r>
            <a:r>
              <a:rPr lang="de-CH" sz="9600" b="1" dirty="0">
                <a:solidFill>
                  <a:schemeClr val="bg1"/>
                </a:solidFill>
                <a:latin typeface="Prequel Demo" pitchFamily="2" charset="0"/>
                <a:cs typeface="Arial Black" panose="020B0604020202020204" pitchFamily="34" charset="0"/>
              </a:rPr>
              <a:t> </a:t>
            </a:r>
            <a:r>
              <a:rPr lang="de-CH" sz="9600" b="1" dirty="0" err="1">
                <a:solidFill>
                  <a:schemeClr val="bg1"/>
                </a:solidFill>
                <a:latin typeface="Prequel Demo" pitchFamily="2" charset="0"/>
                <a:cs typeface="Arial Black" panose="020B0604020202020204" pitchFamily="34" charset="0"/>
              </a:rPr>
              <a:t>you</a:t>
            </a:r>
            <a:r>
              <a:rPr lang="en-CH" sz="9600" b="1">
                <a:solidFill>
                  <a:schemeClr val="bg1"/>
                </a:solidFill>
                <a:latin typeface="Prequel Demo" pitchFamily="2" charset="0"/>
                <a:cs typeface="Arial Black" panose="020B0604020202020204" pitchFamily="34" charset="0"/>
              </a:rPr>
              <a:t>!</a:t>
            </a:r>
            <a:endParaRPr lang="en-CH" sz="9600" b="1" dirty="0">
              <a:solidFill>
                <a:schemeClr val="bg1"/>
              </a:solidFill>
              <a:latin typeface="Prequel Demo" pitchFamily="2" charset="0"/>
              <a:cs typeface="Arial Black" panose="020B0604020202020204" pitchFamily="34" charset="0"/>
            </a:endParaRPr>
          </a:p>
        </p:txBody>
      </p:sp>
    </p:spTree>
    <p:extLst>
      <p:ext uri="{BB962C8B-B14F-4D97-AF65-F5344CB8AC3E}">
        <p14:creationId xmlns:p14="http://schemas.microsoft.com/office/powerpoint/2010/main" val="128906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C0D3-1A90-86C2-1B34-548420CDE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336D5-FBB7-FA65-C592-F29B58FB3217}"/>
              </a:ext>
            </a:extLst>
          </p:cNvPr>
          <p:cNvSpPr>
            <a:spLocks noGrp="1"/>
          </p:cNvSpPr>
          <p:nvPr>
            <p:ph type="title"/>
          </p:nvPr>
        </p:nvSpPr>
        <p:spPr>
          <a:xfrm>
            <a:off x="-281355" y="0"/>
            <a:ext cx="11786717" cy="6858000"/>
          </a:xfrm>
        </p:spPr>
        <p:txBody>
          <a:bodyPr/>
          <a:lstStyle/>
          <a:p>
            <a:r>
              <a:rPr lang="en-US" sz="2800" dirty="0"/>
              <a:t>Introduction to Shadow’s Edge</a:t>
            </a:r>
            <a:br>
              <a:rPr lang="en-US" sz="2800" dirty="0"/>
            </a:br>
            <a:br>
              <a:rPr lang="en-US" sz="2800" dirty="0"/>
            </a:br>
            <a:r>
              <a:rPr lang="de-CH" dirty="0"/>
              <a:t>Intro </a:t>
            </a:r>
            <a:r>
              <a:rPr lang="de-CH" dirty="0" err="1"/>
              <a:t>to</a:t>
            </a:r>
            <a:r>
              <a:rPr lang="de-CH" dirty="0"/>
              <a:t> </a:t>
            </a:r>
            <a:br>
              <a:rPr lang="de-CH" dirty="0"/>
            </a:br>
            <a:r>
              <a:rPr lang="de-CH" dirty="0" err="1"/>
              <a:t>Shadow’s</a:t>
            </a:r>
            <a:r>
              <a:rPr lang="de-CH" dirty="0"/>
              <a:t> Edge</a:t>
            </a:r>
            <a:endParaRPr lang="en-US" dirty="0"/>
          </a:p>
        </p:txBody>
      </p:sp>
      <p:sp>
        <p:nvSpPr>
          <p:cNvPr id="3" name="TextBox 2">
            <a:extLst>
              <a:ext uri="{FF2B5EF4-FFF2-40B4-BE49-F238E27FC236}">
                <a16:creationId xmlns:a16="http://schemas.microsoft.com/office/drawing/2014/main" id="{7E4DBA35-970D-24F7-46AC-75BC11425376}"/>
              </a:ext>
            </a:extLst>
          </p:cNvPr>
          <p:cNvSpPr txBox="1"/>
          <p:nvPr/>
        </p:nvSpPr>
        <p:spPr>
          <a:xfrm>
            <a:off x="5659272" y="3239068"/>
            <a:ext cx="0" cy="0"/>
          </a:xfrm>
          <a:prstGeom prst="rect">
            <a:avLst/>
          </a:prstGeom>
          <a:noFill/>
        </p:spPr>
        <p:txBody>
          <a:bodyPr wrap="none" rtlCol="0">
            <a:noAutofit/>
          </a:bodyPr>
          <a:lstStyle/>
          <a:p>
            <a:pPr marL="380990" indent="-380990">
              <a:spcAft>
                <a:spcPts val="800"/>
              </a:spcAft>
              <a:buFont typeface="Arial" panose="020B0604020202020204" pitchFamily="34" charset="0"/>
              <a:buChar char="•"/>
            </a:pPr>
            <a:endParaRPr lang="en-US" sz="2133" dirty="0"/>
          </a:p>
        </p:txBody>
      </p:sp>
    </p:spTree>
    <p:extLst>
      <p:ext uri="{BB962C8B-B14F-4D97-AF65-F5344CB8AC3E}">
        <p14:creationId xmlns:p14="http://schemas.microsoft.com/office/powerpoint/2010/main" val="12606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3B52-AEA6-7C4C-B3D2-3F63D58C5EE1}"/>
              </a:ext>
            </a:extLst>
          </p:cNvPr>
          <p:cNvSpPr>
            <a:spLocks noGrp="1"/>
          </p:cNvSpPr>
          <p:nvPr>
            <p:ph type="title"/>
          </p:nvPr>
        </p:nvSpPr>
        <p:spPr/>
        <p:txBody>
          <a:bodyPr>
            <a:normAutofit/>
          </a:bodyPr>
          <a:lstStyle/>
          <a:p>
            <a:r>
              <a:rPr lang="de-CH" sz="2700" dirty="0"/>
              <a:t>Three Tools</a:t>
            </a:r>
            <a:br>
              <a:rPr lang="de-CH" dirty="0"/>
            </a:br>
            <a:r>
              <a:rPr lang="tr-TR" dirty="0">
                <a:solidFill>
                  <a:srgbClr val="7030A0"/>
                </a:solidFill>
              </a:rPr>
              <a:t>Üç Araç</a:t>
            </a:r>
            <a:endParaRPr lang="en-CH" dirty="0">
              <a:solidFill>
                <a:srgbClr val="7030A0"/>
              </a:solidFill>
            </a:endParaRPr>
          </a:p>
        </p:txBody>
      </p:sp>
      <p:pic>
        <p:nvPicPr>
          <p:cNvPr id="6" name="Picture 5">
            <a:extLst>
              <a:ext uri="{FF2B5EF4-FFF2-40B4-BE49-F238E27FC236}">
                <a16:creationId xmlns:a16="http://schemas.microsoft.com/office/drawing/2014/main" id="{8842151E-F85C-206D-155C-89642162AE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4921" y="2694041"/>
            <a:ext cx="3043628" cy="3924287"/>
          </a:xfrm>
          <a:prstGeom prst="roundRect">
            <a:avLst/>
          </a:prstGeom>
        </p:spPr>
      </p:pic>
      <p:pic>
        <p:nvPicPr>
          <p:cNvPr id="7" name="Picture 6">
            <a:extLst>
              <a:ext uri="{FF2B5EF4-FFF2-40B4-BE49-F238E27FC236}">
                <a16:creationId xmlns:a16="http://schemas.microsoft.com/office/drawing/2014/main" id="{FE911AFF-667D-92F4-CC24-55E9229CB6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9137" y="2656665"/>
            <a:ext cx="2997719" cy="3924287"/>
          </a:xfrm>
          <a:prstGeom prst="roundRect">
            <a:avLst/>
          </a:prstGeom>
        </p:spPr>
      </p:pic>
      <p:pic>
        <p:nvPicPr>
          <p:cNvPr id="9" name="Picture 8" descr="A cartoon character on a cell phone&#10;&#10;Description automatically generated">
            <a:extLst>
              <a:ext uri="{FF2B5EF4-FFF2-40B4-BE49-F238E27FC236}">
                <a16:creationId xmlns:a16="http://schemas.microsoft.com/office/drawing/2014/main" id="{6C25EE5D-EE4C-7A90-0C8F-C6E5F50434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9422" y="2637576"/>
            <a:ext cx="2126645" cy="3962466"/>
          </a:xfrm>
          <a:prstGeom prst="rect">
            <a:avLst/>
          </a:prstGeom>
        </p:spPr>
      </p:pic>
      <p:sp>
        <p:nvSpPr>
          <p:cNvPr id="10" name="TextBox 9">
            <a:extLst>
              <a:ext uri="{FF2B5EF4-FFF2-40B4-BE49-F238E27FC236}">
                <a16:creationId xmlns:a16="http://schemas.microsoft.com/office/drawing/2014/main" id="{9A0840B0-545A-4FA1-4A24-48BE65F5E4F9}"/>
              </a:ext>
            </a:extLst>
          </p:cNvPr>
          <p:cNvSpPr txBox="1"/>
          <p:nvPr/>
        </p:nvSpPr>
        <p:spPr>
          <a:xfrm>
            <a:off x="697022" y="1387320"/>
            <a:ext cx="2813351" cy="646331"/>
          </a:xfrm>
          <a:prstGeom prst="rect">
            <a:avLst/>
          </a:prstGeom>
          <a:noFill/>
        </p:spPr>
        <p:txBody>
          <a:bodyPr wrap="square" rtlCol="0">
            <a:spAutoFit/>
          </a:bodyPr>
          <a:lstStyle/>
          <a:p>
            <a:pPr algn="ctr"/>
            <a:r>
              <a:rPr lang="de-CH" sz="1800" b="1" dirty="0"/>
              <a:t>Narrative Therapy </a:t>
            </a:r>
            <a:r>
              <a:rPr lang="de-CH" sz="1800" b="1" dirty="0" err="1"/>
              <a:t>Based</a:t>
            </a:r>
            <a:r>
              <a:rPr lang="de-CH" sz="1800" b="1" dirty="0"/>
              <a:t> App</a:t>
            </a:r>
            <a:endParaRPr lang="en-CH" sz="1800" b="1" dirty="0"/>
          </a:p>
        </p:txBody>
      </p:sp>
      <p:sp>
        <p:nvSpPr>
          <p:cNvPr id="11" name="TextBox 10">
            <a:extLst>
              <a:ext uri="{FF2B5EF4-FFF2-40B4-BE49-F238E27FC236}">
                <a16:creationId xmlns:a16="http://schemas.microsoft.com/office/drawing/2014/main" id="{0EBCD419-4C7C-87ED-9CF7-6C403D0CBC51}"/>
              </a:ext>
            </a:extLst>
          </p:cNvPr>
          <p:cNvSpPr txBox="1"/>
          <p:nvPr/>
        </p:nvSpPr>
        <p:spPr>
          <a:xfrm>
            <a:off x="4816166" y="1410684"/>
            <a:ext cx="2813351" cy="646331"/>
          </a:xfrm>
          <a:prstGeom prst="rect">
            <a:avLst/>
          </a:prstGeom>
          <a:noFill/>
        </p:spPr>
        <p:txBody>
          <a:bodyPr wrap="square" rtlCol="0">
            <a:spAutoFit/>
          </a:bodyPr>
          <a:lstStyle/>
          <a:p>
            <a:pPr algn="ctr"/>
            <a:r>
              <a:rPr lang="de-CH" sz="1800" b="1" dirty="0"/>
              <a:t>Workbook </a:t>
            </a:r>
            <a:r>
              <a:rPr lang="de-CH" sz="1800" b="1" dirty="0" err="1"/>
              <a:t>for</a:t>
            </a:r>
            <a:r>
              <a:rPr lang="de-CH" sz="1800" b="1" dirty="0"/>
              <a:t> </a:t>
            </a:r>
            <a:r>
              <a:rPr lang="de-CH" sz="1800" b="1" dirty="0" err="1"/>
              <a:t>Social</a:t>
            </a:r>
            <a:r>
              <a:rPr lang="de-CH" sz="1800" b="1" dirty="0"/>
              <a:t> Emotional Learning</a:t>
            </a:r>
            <a:endParaRPr lang="en-CH" sz="1800" b="1" dirty="0"/>
          </a:p>
        </p:txBody>
      </p:sp>
      <p:sp>
        <p:nvSpPr>
          <p:cNvPr id="12" name="TextBox 11">
            <a:extLst>
              <a:ext uri="{FF2B5EF4-FFF2-40B4-BE49-F238E27FC236}">
                <a16:creationId xmlns:a16="http://schemas.microsoft.com/office/drawing/2014/main" id="{F5A6CE6F-1F2D-2260-66A8-EBCE8A0F302B}"/>
              </a:ext>
            </a:extLst>
          </p:cNvPr>
          <p:cNvSpPr txBox="1"/>
          <p:nvPr/>
        </p:nvSpPr>
        <p:spPr>
          <a:xfrm>
            <a:off x="8700992" y="1371269"/>
            <a:ext cx="2925018" cy="646331"/>
          </a:xfrm>
          <a:prstGeom prst="rect">
            <a:avLst/>
          </a:prstGeom>
          <a:noFill/>
        </p:spPr>
        <p:txBody>
          <a:bodyPr wrap="square" rtlCol="0">
            <a:spAutoFit/>
          </a:bodyPr>
          <a:lstStyle/>
          <a:p>
            <a:pPr algn="ctr"/>
            <a:r>
              <a:rPr lang="de-CH" sz="1800" b="1" dirty="0"/>
              <a:t>Workshop </a:t>
            </a:r>
          </a:p>
          <a:p>
            <a:pPr algn="ctr"/>
            <a:r>
              <a:rPr lang="de-CH" sz="1800" b="1" dirty="0"/>
              <a:t>Guide</a:t>
            </a:r>
            <a:endParaRPr lang="en-CH" sz="1800" b="1" dirty="0"/>
          </a:p>
        </p:txBody>
      </p:sp>
      <p:sp>
        <p:nvSpPr>
          <p:cNvPr id="3" name="TextBox 2">
            <a:extLst>
              <a:ext uri="{FF2B5EF4-FFF2-40B4-BE49-F238E27FC236}">
                <a16:creationId xmlns:a16="http://schemas.microsoft.com/office/drawing/2014/main" id="{E058F23F-F1FB-0457-2B3E-C102FFF8FC7E}"/>
              </a:ext>
            </a:extLst>
          </p:cNvPr>
          <p:cNvSpPr txBox="1"/>
          <p:nvPr/>
        </p:nvSpPr>
        <p:spPr>
          <a:xfrm>
            <a:off x="849422" y="2047710"/>
            <a:ext cx="2813351" cy="646331"/>
          </a:xfrm>
          <a:prstGeom prst="rect">
            <a:avLst/>
          </a:prstGeom>
          <a:noFill/>
        </p:spPr>
        <p:txBody>
          <a:bodyPr wrap="square" rtlCol="0">
            <a:spAutoFit/>
          </a:bodyPr>
          <a:lstStyle/>
          <a:p>
            <a:pPr algn="ctr"/>
            <a:r>
              <a:rPr lang="tr-TR" sz="1800" b="1" dirty="0">
                <a:solidFill>
                  <a:srgbClr val="7030A0"/>
                </a:solidFill>
              </a:rPr>
              <a:t>Öyküsel Terapi Temelli Uygulama</a:t>
            </a:r>
            <a:endParaRPr lang="en-CH" sz="1800" b="1" dirty="0">
              <a:solidFill>
                <a:srgbClr val="7030A0"/>
              </a:solidFill>
            </a:endParaRPr>
          </a:p>
        </p:txBody>
      </p:sp>
      <p:sp>
        <p:nvSpPr>
          <p:cNvPr id="4" name="TextBox 3">
            <a:extLst>
              <a:ext uri="{FF2B5EF4-FFF2-40B4-BE49-F238E27FC236}">
                <a16:creationId xmlns:a16="http://schemas.microsoft.com/office/drawing/2014/main" id="{9418C087-AE6D-B398-324F-9674E0F1BDF5}"/>
              </a:ext>
            </a:extLst>
          </p:cNvPr>
          <p:cNvSpPr txBox="1"/>
          <p:nvPr/>
        </p:nvSpPr>
        <p:spPr>
          <a:xfrm>
            <a:off x="4617135" y="2031659"/>
            <a:ext cx="3211414" cy="646331"/>
          </a:xfrm>
          <a:prstGeom prst="rect">
            <a:avLst/>
          </a:prstGeom>
          <a:noFill/>
        </p:spPr>
        <p:txBody>
          <a:bodyPr wrap="square" rtlCol="0">
            <a:spAutoFit/>
          </a:bodyPr>
          <a:lstStyle/>
          <a:p>
            <a:pPr algn="ctr"/>
            <a:r>
              <a:rPr lang="tr-TR" sz="1800" b="1" dirty="0">
                <a:solidFill>
                  <a:srgbClr val="7030A0"/>
                </a:solidFill>
              </a:rPr>
              <a:t>Sosyal Duygusal Öğrenme için Çalışma Kitabı</a:t>
            </a:r>
            <a:endParaRPr lang="en-CH" sz="1800" b="1" dirty="0">
              <a:solidFill>
                <a:srgbClr val="7030A0"/>
              </a:solidFill>
            </a:endParaRPr>
          </a:p>
        </p:txBody>
      </p:sp>
      <p:sp>
        <p:nvSpPr>
          <p:cNvPr id="5" name="TextBox 4">
            <a:extLst>
              <a:ext uri="{FF2B5EF4-FFF2-40B4-BE49-F238E27FC236}">
                <a16:creationId xmlns:a16="http://schemas.microsoft.com/office/drawing/2014/main" id="{0764792E-1E62-7FFA-C4CD-A56874EEFF91}"/>
              </a:ext>
            </a:extLst>
          </p:cNvPr>
          <p:cNvSpPr txBox="1"/>
          <p:nvPr/>
        </p:nvSpPr>
        <p:spPr>
          <a:xfrm>
            <a:off x="8853392" y="2031659"/>
            <a:ext cx="2925018" cy="369332"/>
          </a:xfrm>
          <a:prstGeom prst="rect">
            <a:avLst/>
          </a:prstGeom>
          <a:noFill/>
        </p:spPr>
        <p:txBody>
          <a:bodyPr wrap="square" rtlCol="0">
            <a:spAutoFit/>
          </a:bodyPr>
          <a:lstStyle/>
          <a:p>
            <a:pPr algn="ctr"/>
            <a:r>
              <a:rPr lang="tr-TR" sz="1800" b="1" dirty="0">
                <a:solidFill>
                  <a:srgbClr val="7030A0"/>
                </a:solidFill>
              </a:rPr>
              <a:t>Atölye Rehberi</a:t>
            </a:r>
            <a:endParaRPr lang="de-CH" sz="1800" b="1" dirty="0">
              <a:solidFill>
                <a:srgbClr val="7030A0"/>
              </a:solidFill>
            </a:endParaRPr>
          </a:p>
        </p:txBody>
      </p:sp>
    </p:spTree>
    <p:extLst>
      <p:ext uri="{BB962C8B-B14F-4D97-AF65-F5344CB8AC3E}">
        <p14:creationId xmlns:p14="http://schemas.microsoft.com/office/powerpoint/2010/main" val="243648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82BD4F-4DEA-CFA5-7A26-C51DAA56FADB}"/>
              </a:ext>
            </a:extLst>
          </p:cNvPr>
          <p:cNvSpPr>
            <a:spLocks noGrp="1"/>
          </p:cNvSpPr>
          <p:nvPr>
            <p:ph type="title"/>
          </p:nvPr>
        </p:nvSpPr>
        <p:spPr>
          <a:xfrm>
            <a:off x="351311" y="257957"/>
            <a:ext cx="10515600" cy="1530649"/>
          </a:xfrm>
        </p:spPr>
        <p:txBody>
          <a:bodyPr>
            <a:normAutofit/>
          </a:bodyPr>
          <a:lstStyle/>
          <a:p>
            <a:r>
              <a:rPr lang="en-CH" sz="2700"/>
              <a:t>Download</a:t>
            </a:r>
            <a:br>
              <a:rPr lang="tr-TR" dirty="0"/>
            </a:br>
            <a:r>
              <a:rPr lang="tr-TR" sz="6000" dirty="0">
                <a:solidFill>
                  <a:srgbClr val="7030A0"/>
                </a:solidFill>
              </a:rPr>
              <a:t>İndirin</a:t>
            </a:r>
            <a:endParaRPr lang="en-CH" sz="6000" dirty="0">
              <a:solidFill>
                <a:srgbClr val="7030A0"/>
              </a:solidFill>
            </a:endParaRPr>
          </a:p>
        </p:txBody>
      </p:sp>
      <p:pic>
        <p:nvPicPr>
          <p:cNvPr id="7" name="Content Placeholder 6" descr="Qr code&#10;&#10;Description automatically generated">
            <a:extLst>
              <a:ext uri="{FF2B5EF4-FFF2-40B4-BE49-F238E27FC236}">
                <a16:creationId xmlns:a16="http://schemas.microsoft.com/office/drawing/2014/main" id="{DBE8237C-3D17-83B9-332B-F681757BE80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165587" y="1259566"/>
            <a:ext cx="5209155" cy="5209155"/>
          </a:xfrm>
        </p:spPr>
      </p:pic>
      <p:sp>
        <p:nvSpPr>
          <p:cNvPr id="2" name="TextBox 1">
            <a:extLst>
              <a:ext uri="{FF2B5EF4-FFF2-40B4-BE49-F238E27FC236}">
                <a16:creationId xmlns:a16="http://schemas.microsoft.com/office/drawing/2014/main" id="{BAA08C5A-A8C9-6090-1A41-D619B1286C2A}"/>
              </a:ext>
            </a:extLst>
          </p:cNvPr>
          <p:cNvSpPr txBox="1"/>
          <p:nvPr/>
        </p:nvSpPr>
        <p:spPr>
          <a:xfrm>
            <a:off x="3696568" y="6237888"/>
            <a:ext cx="3825086" cy="461665"/>
          </a:xfrm>
          <a:prstGeom prst="rect">
            <a:avLst/>
          </a:prstGeom>
          <a:noFill/>
        </p:spPr>
        <p:txBody>
          <a:bodyPr wrap="none" rtlCol="0">
            <a:spAutoFit/>
          </a:bodyPr>
          <a:lstStyle/>
          <a:p>
            <a:r>
              <a:rPr lang="en-US" sz="2400" b="1" dirty="0" err="1"/>
              <a:t>bit.ly</a:t>
            </a:r>
            <a:r>
              <a:rPr lang="en-US" sz="2400" b="1" dirty="0"/>
              <a:t>/</a:t>
            </a:r>
            <a:r>
              <a:rPr lang="en-US" sz="2400" b="1" dirty="0" err="1"/>
              <a:t>shadowsedgegame</a:t>
            </a:r>
            <a:endParaRPr lang="en-US" sz="2400" b="1" dirty="0"/>
          </a:p>
        </p:txBody>
      </p:sp>
    </p:spTree>
    <p:extLst>
      <p:ext uri="{BB962C8B-B14F-4D97-AF65-F5344CB8AC3E}">
        <p14:creationId xmlns:p14="http://schemas.microsoft.com/office/powerpoint/2010/main" val="3790306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486B4812-02CA-B0EE-0BA6-3F02CFA22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F23C6-7F33-846B-6FB0-B6528D12D057}"/>
              </a:ext>
            </a:extLst>
          </p:cNvPr>
          <p:cNvSpPr>
            <a:spLocks noGrp="1"/>
          </p:cNvSpPr>
          <p:nvPr>
            <p:ph type="title"/>
          </p:nvPr>
        </p:nvSpPr>
        <p:spPr/>
        <p:txBody>
          <a:bodyPr>
            <a:normAutofit/>
          </a:bodyPr>
          <a:lstStyle/>
          <a:p>
            <a:r>
              <a:rPr lang="tr-TR" sz="2400" dirty="0" err="1"/>
              <a:t>Exercises</a:t>
            </a:r>
            <a:r>
              <a:rPr lang="tr-TR" sz="2400" dirty="0"/>
              <a:t> in </a:t>
            </a:r>
            <a:r>
              <a:rPr lang="tr-TR" sz="2400" dirty="0" err="1"/>
              <a:t>the</a:t>
            </a:r>
            <a:r>
              <a:rPr lang="tr-TR" sz="2400" dirty="0"/>
              <a:t> </a:t>
            </a:r>
            <a:r>
              <a:rPr lang="tr-TR" sz="2400" dirty="0" err="1"/>
              <a:t>game</a:t>
            </a:r>
            <a:br>
              <a:rPr lang="tr-TR" sz="4000" dirty="0"/>
            </a:br>
            <a:r>
              <a:rPr lang="tr-TR" sz="4000" dirty="0">
                <a:solidFill>
                  <a:srgbClr val="7030A0"/>
                </a:solidFill>
              </a:rPr>
              <a:t>Oyundaki egzersizler</a:t>
            </a:r>
            <a:endParaRPr lang="en-CH" sz="4000" dirty="0">
              <a:solidFill>
                <a:srgbClr val="7030A0"/>
              </a:solidFill>
            </a:endParaRPr>
          </a:p>
        </p:txBody>
      </p:sp>
      <p:sp>
        <p:nvSpPr>
          <p:cNvPr id="8" name="Content Placeholder 7">
            <a:extLst>
              <a:ext uri="{FF2B5EF4-FFF2-40B4-BE49-F238E27FC236}">
                <a16:creationId xmlns:a16="http://schemas.microsoft.com/office/drawing/2014/main" id="{663D009B-2DC5-1879-7C20-2CEBC1D52656}"/>
              </a:ext>
            </a:extLst>
          </p:cNvPr>
          <p:cNvSpPr>
            <a:spLocks noGrp="1"/>
          </p:cNvSpPr>
          <p:nvPr>
            <p:ph sz="half" idx="1"/>
          </p:nvPr>
        </p:nvSpPr>
        <p:spPr>
          <a:xfrm>
            <a:off x="6096000" y="1873751"/>
            <a:ext cx="5181600" cy="4351338"/>
          </a:xfrm>
        </p:spPr>
        <p:txBody>
          <a:bodyPr>
            <a:normAutofit/>
          </a:bodyPr>
          <a:lstStyle/>
          <a:p>
            <a:r>
              <a:rPr lang="en-US" sz="3200" dirty="0">
                <a:solidFill>
                  <a:srgbClr val="F7941D"/>
                </a:solidFill>
              </a:rPr>
              <a:t>Solving puzzles</a:t>
            </a:r>
          </a:p>
          <a:p>
            <a:r>
              <a:rPr lang="en-US" sz="3200" dirty="0">
                <a:solidFill>
                  <a:srgbClr val="F7941D"/>
                </a:solidFill>
              </a:rPr>
              <a:t>Writing with prompts</a:t>
            </a:r>
          </a:p>
          <a:p>
            <a:r>
              <a:rPr lang="en-US" sz="3200" dirty="0">
                <a:solidFill>
                  <a:srgbClr val="F7941D"/>
                </a:solidFill>
              </a:rPr>
              <a:t>Creating murals</a:t>
            </a:r>
          </a:p>
          <a:p>
            <a:r>
              <a:rPr lang="en-US" sz="3200" dirty="0">
                <a:solidFill>
                  <a:srgbClr val="F7941D"/>
                </a:solidFill>
              </a:rPr>
              <a:t>Sharing art</a:t>
            </a:r>
          </a:p>
          <a:p>
            <a:r>
              <a:rPr lang="en-US" sz="3200" dirty="0">
                <a:solidFill>
                  <a:srgbClr val="F7941D"/>
                </a:solidFill>
              </a:rPr>
              <a:t>Chat with an AI character</a:t>
            </a:r>
            <a:endParaRPr lang="en-US" sz="3200" dirty="0"/>
          </a:p>
        </p:txBody>
      </p:sp>
      <p:sp>
        <p:nvSpPr>
          <p:cNvPr id="9" name="Content Placeholder 8">
            <a:extLst>
              <a:ext uri="{FF2B5EF4-FFF2-40B4-BE49-F238E27FC236}">
                <a16:creationId xmlns:a16="http://schemas.microsoft.com/office/drawing/2014/main" id="{91BA75EF-1F4A-4E55-C348-CEDE1FCE1E1B}"/>
              </a:ext>
            </a:extLst>
          </p:cNvPr>
          <p:cNvSpPr>
            <a:spLocks noGrp="1"/>
          </p:cNvSpPr>
          <p:nvPr>
            <p:ph sz="half" idx="2"/>
          </p:nvPr>
        </p:nvSpPr>
        <p:spPr>
          <a:xfrm>
            <a:off x="589547" y="1873751"/>
            <a:ext cx="5181600" cy="4351338"/>
          </a:xfrm>
        </p:spPr>
        <p:txBody>
          <a:bodyPr>
            <a:normAutofit/>
          </a:bodyPr>
          <a:lstStyle/>
          <a:p>
            <a:r>
              <a:rPr lang="en-US" sz="3200" b="1" dirty="0" err="1">
                <a:solidFill>
                  <a:srgbClr val="7030A0"/>
                </a:solidFill>
              </a:rPr>
              <a:t>Bulmaca</a:t>
            </a:r>
            <a:r>
              <a:rPr lang="en-US" sz="3200" b="1" dirty="0">
                <a:solidFill>
                  <a:srgbClr val="7030A0"/>
                </a:solidFill>
              </a:rPr>
              <a:t> </a:t>
            </a:r>
            <a:r>
              <a:rPr lang="en-US" sz="3200" b="1" dirty="0" err="1">
                <a:solidFill>
                  <a:srgbClr val="7030A0"/>
                </a:solidFill>
              </a:rPr>
              <a:t>çözme</a:t>
            </a:r>
            <a:endParaRPr lang="en-US" sz="3200" b="1" dirty="0">
              <a:solidFill>
                <a:srgbClr val="7030A0"/>
              </a:solidFill>
            </a:endParaRPr>
          </a:p>
          <a:p>
            <a:r>
              <a:rPr lang="en-US" sz="3200" b="1" dirty="0" err="1">
                <a:solidFill>
                  <a:srgbClr val="7030A0"/>
                </a:solidFill>
              </a:rPr>
              <a:t>Yazma</a:t>
            </a:r>
            <a:r>
              <a:rPr lang="en-US" sz="3200" b="1" dirty="0">
                <a:solidFill>
                  <a:srgbClr val="7030A0"/>
                </a:solidFill>
              </a:rPr>
              <a:t> </a:t>
            </a:r>
            <a:r>
              <a:rPr lang="en-US" sz="3200" b="1" dirty="0" err="1">
                <a:solidFill>
                  <a:srgbClr val="7030A0"/>
                </a:solidFill>
              </a:rPr>
              <a:t>ödevleri</a:t>
            </a:r>
            <a:endParaRPr lang="en-US" sz="3200" b="1" dirty="0">
              <a:solidFill>
                <a:srgbClr val="7030A0"/>
              </a:solidFill>
            </a:endParaRPr>
          </a:p>
          <a:p>
            <a:r>
              <a:rPr lang="en-US" sz="3200" b="1" dirty="0" err="1">
                <a:solidFill>
                  <a:srgbClr val="7030A0"/>
                </a:solidFill>
              </a:rPr>
              <a:t>Duvar</a:t>
            </a:r>
            <a:r>
              <a:rPr lang="en-US" sz="3200" b="1" dirty="0">
                <a:solidFill>
                  <a:srgbClr val="7030A0"/>
                </a:solidFill>
              </a:rPr>
              <a:t> </a:t>
            </a:r>
            <a:r>
              <a:rPr lang="en-US" sz="3200" b="1" dirty="0" err="1">
                <a:solidFill>
                  <a:srgbClr val="7030A0"/>
                </a:solidFill>
              </a:rPr>
              <a:t>resimleri</a:t>
            </a:r>
            <a:r>
              <a:rPr lang="en-US" sz="3200" b="1" dirty="0">
                <a:solidFill>
                  <a:srgbClr val="7030A0"/>
                </a:solidFill>
              </a:rPr>
              <a:t> </a:t>
            </a:r>
            <a:r>
              <a:rPr lang="en-US" sz="3200" b="1" dirty="0" err="1">
                <a:solidFill>
                  <a:srgbClr val="7030A0"/>
                </a:solidFill>
              </a:rPr>
              <a:t>oluşturma</a:t>
            </a:r>
            <a:endParaRPr lang="en-US" sz="3200" b="1" dirty="0">
              <a:solidFill>
                <a:srgbClr val="7030A0"/>
              </a:solidFill>
            </a:endParaRPr>
          </a:p>
          <a:p>
            <a:r>
              <a:rPr lang="en-US" sz="3200" b="1" dirty="0">
                <a:solidFill>
                  <a:srgbClr val="7030A0"/>
                </a:solidFill>
              </a:rPr>
              <a:t>Sanat </a:t>
            </a:r>
            <a:r>
              <a:rPr lang="en-US" sz="3200" b="1" dirty="0" err="1">
                <a:solidFill>
                  <a:srgbClr val="7030A0"/>
                </a:solidFill>
              </a:rPr>
              <a:t>paylaşımı</a:t>
            </a:r>
            <a:endParaRPr lang="en-US" sz="3200" b="1" dirty="0">
              <a:solidFill>
                <a:srgbClr val="7030A0"/>
              </a:solidFill>
            </a:endParaRPr>
          </a:p>
          <a:p>
            <a:r>
              <a:rPr lang="en-US" sz="3200" b="1" dirty="0">
                <a:solidFill>
                  <a:srgbClr val="7030A0"/>
                </a:solidFill>
              </a:rPr>
              <a:t>AI </a:t>
            </a:r>
            <a:r>
              <a:rPr lang="en-US" sz="3200" b="1" dirty="0" err="1">
                <a:solidFill>
                  <a:srgbClr val="7030A0"/>
                </a:solidFill>
              </a:rPr>
              <a:t>Karakteriyle</a:t>
            </a:r>
            <a:r>
              <a:rPr lang="en-US" sz="3200" b="1" dirty="0">
                <a:solidFill>
                  <a:srgbClr val="7030A0"/>
                </a:solidFill>
              </a:rPr>
              <a:t> Sohbet Et</a:t>
            </a:r>
          </a:p>
        </p:txBody>
      </p:sp>
    </p:spTree>
    <p:extLst>
      <p:ext uri="{BB962C8B-B14F-4D97-AF65-F5344CB8AC3E}">
        <p14:creationId xmlns:p14="http://schemas.microsoft.com/office/powerpoint/2010/main" val="401354318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4826</TotalTime>
  <Words>2461</Words>
  <Application>Microsoft Macintosh PowerPoint</Application>
  <PresentationFormat>Widescreen</PresentationFormat>
  <Paragraphs>351</Paragraphs>
  <Slides>51</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Prequel Demo</vt:lpstr>
      <vt:lpstr>Arial Black</vt:lpstr>
      <vt:lpstr>Arial</vt:lpstr>
      <vt:lpstr>Söhne</vt:lpstr>
      <vt:lpstr>Open Sans</vt:lpstr>
      <vt:lpstr>Helvetica</vt:lpstr>
      <vt:lpstr>Roboto</vt:lpstr>
      <vt:lpstr>Calibri</vt:lpstr>
      <vt:lpstr>Arial Narrow</vt:lpstr>
      <vt:lpstr>Comic Sans MS</vt:lpstr>
      <vt:lpstr>Custom Design</vt:lpstr>
      <vt:lpstr>Express – Create –  Learn – Thrive </vt:lpstr>
      <vt:lpstr>Introduction to Shadow’s Edge  Hoşgeldiniz &amp; Bugün ne yapacağız?</vt:lpstr>
      <vt:lpstr>The Digging Deep Project – Background Digging Deep Projesi</vt:lpstr>
      <vt:lpstr>The Digging Deep Project – Overview   Digging Deep Projesi – Genel Bakış </vt:lpstr>
      <vt:lpstr>PowerPoint Presentation</vt:lpstr>
      <vt:lpstr>Introduction to Shadow’s Edge  Intro to  Shadow’s Edge</vt:lpstr>
      <vt:lpstr>Three Tools Üç Araç</vt:lpstr>
      <vt:lpstr>Download İndirin</vt:lpstr>
      <vt:lpstr>Exercises in the game Oyundaki egzersizler</vt:lpstr>
      <vt:lpstr>Psychology Psikolojik  Arka Plan </vt:lpstr>
      <vt:lpstr>The personal growth journey Kişisel büyüme yolculuğu</vt:lpstr>
      <vt:lpstr>”this game has really helped me pick up good coping habits. I open it when i’m stressed now. i would never have tried journaling otherwise."</vt:lpstr>
      <vt:lpstr>Personal Growth Experience  in “Shadow’s Edge” </vt:lpstr>
      <vt:lpstr>“Shadow’s Edge” İçerisinde Kişisel Büyüme Deneyimi </vt:lpstr>
      <vt:lpstr>Real world evidence</vt:lpstr>
      <vt:lpstr>Gerçek dünya kanıtı</vt:lpstr>
      <vt:lpstr>PowerPoint Presentation</vt:lpstr>
      <vt:lpstr>Shadow is a part of yourself that wants to be seen and felt to set you free Gölge senin bir parçan;  görülmek ve hissedilmek ister, .... seni özgür kılmak için.</vt:lpstr>
      <vt:lpstr>Using the tools in field work  Saha Çalışmasında Araçları Kullanma</vt:lpstr>
      <vt:lpstr>PowerPoint Presentation</vt:lpstr>
      <vt:lpstr>PowerPoint Presentation</vt:lpstr>
      <vt:lpstr>PowerPoint Presentation</vt:lpstr>
      <vt:lpstr>PowerPoint Presentation</vt:lpstr>
      <vt:lpstr>PowerPoint Presentation</vt:lpstr>
      <vt:lpstr>Bütün materyallere bu linkten ulaşabilirsiniz.</vt:lpstr>
      <vt:lpstr>Dört Atölye Çalışması</vt:lpstr>
      <vt:lpstr>Four Workshops</vt:lpstr>
      <vt:lpstr>Four Workshops</vt:lpstr>
      <vt:lpstr>Four Workshops</vt:lpstr>
      <vt:lpstr>Four Workshops</vt:lpstr>
      <vt:lpstr>Three types of exercises Üç tip alıştırma</vt:lpstr>
      <vt:lpstr>Sample  Warm-up Exercise</vt:lpstr>
      <vt:lpstr>The line that unites us Bizi birleştiren çizgi</vt:lpstr>
      <vt:lpstr>Body Activation – “Freeze” Beden Aktivasyonu – «Don»</vt:lpstr>
      <vt:lpstr>Meditations Meditasyon</vt:lpstr>
      <vt:lpstr>Sample  Core Exercise</vt:lpstr>
      <vt:lpstr>Workshop 1 – Activity 2 Kendinizi Tanıtın – p4</vt:lpstr>
      <vt:lpstr>Lifeline Exercise</vt:lpstr>
      <vt:lpstr>Yaşam Çizgisi</vt:lpstr>
      <vt:lpstr>Coping Strategies</vt:lpstr>
      <vt:lpstr>Başa Çıkma Stratejileri</vt:lpstr>
      <vt:lpstr>Workshop 3 – Disillusionment - Activity 3</vt:lpstr>
      <vt:lpstr>Düşünceler, Duygular, Eylemler Workshop 3 – Disillusionment - Activity 3</vt:lpstr>
      <vt:lpstr>Don’t look now, but your future self is judging you</vt:lpstr>
      <vt:lpstr>Şimdi Bakmayın Ama Gelecekteki Benliğiniz Sizi Yargılıyor</vt:lpstr>
      <vt:lpstr>Workshop 4 – Discovery - Activity 2</vt:lpstr>
      <vt:lpstr>Büyüme zihniyeti  Workshop 4 – Discovery - Activity 2</vt:lpstr>
      <vt:lpstr>Sample Feedback</vt:lpstr>
      <vt:lpstr> Workshop 1 – Activity 3  Giriş yapin – p4 </vt:lpstr>
      <vt:lpstr>Workshop feedback Atölye geribildirimi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Sheri Sobrato Brisson</dc:creator>
  <cp:keywords>, docId:78D2585E709C495029E882EB67594F09</cp:keywords>
  <cp:lastModifiedBy>Kevyn Eva Norton</cp:lastModifiedBy>
  <cp:revision>69</cp:revision>
  <cp:lastPrinted>2024-04-30T09:33:25Z</cp:lastPrinted>
  <dcterms:created xsi:type="dcterms:W3CDTF">2021-04-18T17:23:03Z</dcterms:created>
  <dcterms:modified xsi:type="dcterms:W3CDTF">2025-11-21T04:17:05Z</dcterms:modified>
</cp:coreProperties>
</file>